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60" r:id="rId4"/>
    <p:sldId id="271" r:id="rId5"/>
    <p:sldId id="261" r:id="rId6"/>
    <p:sldId id="272" r:id="rId7"/>
    <p:sldId id="262" r:id="rId8"/>
    <p:sldId id="273" r:id="rId9"/>
    <p:sldId id="274" r:id="rId10"/>
    <p:sldId id="275" r:id="rId11"/>
    <p:sldId id="263" r:id="rId12"/>
    <p:sldId id="264" r:id="rId13"/>
    <p:sldId id="265" r:id="rId14"/>
    <p:sldId id="266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9911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96EA6-6F25-4F19-87BA-7ADCC16DAEFF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E50CC-F33A-4EF4-9F12-93EC4A21A0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C172E-A8B5-46F6-B05C-DFA3E2E0F207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74CE4-FBD8-4481-AEFB-CA53E599A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67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Example objectives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At the end of this lesson, you will be able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Save files to the team Web server.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Move files to different locations on the team Web server.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Share files on the team Web server.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41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Example objectives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At the end of this lesson, you will be able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Save files to the team Web server.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Move files to different locations on the team Web server.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Share files on the team Web server.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132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B302-F4DC-4547-9C74-CF794137D16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655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124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Rectangle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Rectangle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Rectangle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7" name="Rectangle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Rectangle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4E708F12-96AD-4ED4-8132-A78F5E42C1F5}" type="datetime1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A170-8299-44AD-AEEF-FC686C3D7804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/>
          <a:lstStyle>
            <a:lvl1pPr>
              <a:defRPr/>
            </a:lvl1pPr>
          </a:lstStyle>
          <a:p>
            <a:r>
              <a:rPr kumimoji="0" lang="en-US" dirty="0"/>
              <a:t>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/>
          <a:lstStyle>
            <a:lvl5pPr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763A-68EC-4ECD-9620-D9FE9CDDD622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BEDD-6160-49BB-B372-861DE7DE9BA5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E819F-B7FD-4B29-8F66-9E318144BC2A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159C-B6E0-4F10-9F4A-2FA57003B139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dirty="0"/>
              <a:t>Add a footer</a:t>
            </a: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70CBBB-D1D1-4386-A5E9-07F3477B78F3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9FA4CAD8-0EA7-4615-B69B-B2F199EF3A93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4BD7-6953-492C-921B-E68B2D7F14C8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dirty="0"/>
              <a:t>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7D9B-D4D3-4E23-88DF-2E354FA43196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67C5-D04E-4576-B61C-12ABA14BBD6C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1" name="Rectangle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2" name="Rectangle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C20F09E4-6EA4-4BF3-9FC8-FF40373B88E6}" type="datetime1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github.com/t-wolfeadam/AnyLogic-Pypeline/releas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71443"/>
            <a:ext cx="11277600" cy="1470025"/>
          </a:xfrm>
        </p:spPr>
        <p:txBody>
          <a:bodyPr>
            <a:noAutofit/>
          </a:bodyPr>
          <a:lstStyle/>
          <a:p>
            <a:pPr algn="just"/>
            <a:r>
              <a:rPr lang="en-US" sz="3200" dirty="0"/>
              <a:t>A TUTORIAL ON HOW TO CONNECT PYTHON WITH DIFFERENT </a:t>
            </a:r>
            <a:r>
              <a:rPr lang="en-US" sz="3200" dirty="0" smtClean="0"/>
              <a:t>SIMULATION SOFTWARE </a:t>
            </a:r>
            <a:r>
              <a:rPr lang="en-US" sz="3200" dirty="0"/>
              <a:t>TO DEVELOP RICH SIMHEURISTICS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526" y="4017504"/>
            <a:ext cx="6424023" cy="1752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Presented by</a:t>
            </a:r>
          </a:p>
          <a:p>
            <a:pPr algn="just"/>
            <a:r>
              <a:rPr lang="en-US" dirty="0" smtClean="0"/>
              <a:t>Dr. Mohammad </a:t>
            </a:r>
            <a:r>
              <a:rPr lang="en-US" dirty="0" err="1" smtClean="0"/>
              <a:t>Dehghanimohammadabadi</a:t>
            </a:r>
            <a:endParaRPr lang="en-US" dirty="0" smtClean="0"/>
          </a:p>
          <a:p>
            <a:pPr algn="ctr"/>
            <a:r>
              <a:rPr lang="en-US" sz="1700" dirty="0"/>
              <a:t>Northeastern </a:t>
            </a:r>
            <a:r>
              <a:rPr lang="en-US" sz="1700" dirty="0" smtClean="0"/>
              <a:t>University </a:t>
            </a:r>
          </a:p>
          <a:p>
            <a:pPr algn="ctr"/>
            <a:r>
              <a:rPr lang="en-US" sz="1700" dirty="0" smtClean="0"/>
              <a:t>Department </a:t>
            </a:r>
            <a:r>
              <a:rPr lang="en-US" sz="1700" dirty="0"/>
              <a:t>of Mechanical and Industrial Engineering </a:t>
            </a:r>
            <a:endParaRPr lang="en-US" sz="1700" dirty="0" smtClean="0"/>
          </a:p>
          <a:p>
            <a:pPr algn="ctr"/>
            <a:r>
              <a:rPr lang="en-US" sz="1700" dirty="0" smtClean="0"/>
              <a:t>360 </a:t>
            </a:r>
            <a:r>
              <a:rPr lang="en-US" sz="1700" dirty="0"/>
              <a:t>Huntington </a:t>
            </a:r>
            <a:r>
              <a:rPr lang="en-US" sz="1700" dirty="0" smtClean="0"/>
              <a:t>Avenue</a:t>
            </a:r>
          </a:p>
          <a:p>
            <a:pPr algn="ctr"/>
            <a:r>
              <a:rPr lang="en-US" sz="1700" dirty="0" smtClean="0"/>
              <a:t> </a:t>
            </a:r>
            <a:r>
              <a:rPr lang="en-US" sz="1700" dirty="0"/>
              <a:t>Boston, Massachusetts, 02115, USA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49886" y="4702629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602549" y="4391971"/>
            <a:ext cx="5409474" cy="2230897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Georgia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None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Authors:</a:t>
            </a:r>
          </a:p>
          <a:p>
            <a:pPr algn="ctr"/>
            <a:r>
              <a:rPr lang="en-US" sz="2600" dirty="0"/>
              <a:t>Mohammad </a:t>
            </a:r>
            <a:r>
              <a:rPr lang="en-US" sz="2600" dirty="0" err="1" smtClean="0"/>
              <a:t>Peyman</a:t>
            </a:r>
            <a:endParaRPr lang="en-US" sz="2600" dirty="0" smtClean="0"/>
          </a:p>
          <a:p>
            <a:pPr algn="ctr"/>
            <a:r>
              <a:rPr lang="en-US" sz="2600" dirty="0" smtClean="0"/>
              <a:t>Dr. </a:t>
            </a:r>
            <a:r>
              <a:rPr lang="en-US" sz="2600" dirty="0"/>
              <a:t>Pedro </a:t>
            </a:r>
            <a:r>
              <a:rPr lang="en-US" sz="2600" dirty="0" err="1"/>
              <a:t>Copado</a:t>
            </a:r>
            <a:r>
              <a:rPr lang="en-US" sz="2600" dirty="0"/>
              <a:t> </a:t>
            </a:r>
            <a:endParaRPr lang="en-US" sz="2600" dirty="0" smtClean="0"/>
          </a:p>
          <a:p>
            <a:pPr algn="ctr"/>
            <a:r>
              <a:rPr lang="en-US" sz="2600" dirty="0" smtClean="0"/>
              <a:t>Dr. Javier </a:t>
            </a:r>
            <a:r>
              <a:rPr lang="en-US" sz="2600" dirty="0" err="1" smtClean="0"/>
              <a:t>Panadero</a:t>
            </a:r>
            <a:endParaRPr lang="en-US" sz="2600" dirty="0" smtClean="0"/>
          </a:p>
          <a:p>
            <a:pPr algn="ctr"/>
            <a:r>
              <a:rPr lang="en-US" sz="2600" dirty="0" err="1" smtClean="0"/>
              <a:t>Dr.Prof</a:t>
            </a:r>
            <a:r>
              <a:rPr lang="en-US" sz="2600" dirty="0" smtClean="0"/>
              <a:t>. </a:t>
            </a:r>
            <a:r>
              <a:rPr lang="en-US" sz="2600" dirty="0"/>
              <a:t>Angel A. </a:t>
            </a:r>
            <a:r>
              <a:rPr lang="en-US" sz="2600" dirty="0" smtClean="0"/>
              <a:t>Juan</a:t>
            </a:r>
          </a:p>
          <a:p>
            <a:pPr algn="ctr"/>
            <a:r>
              <a:rPr lang="en-US" dirty="0" smtClean="0"/>
              <a:t> </a:t>
            </a:r>
            <a:r>
              <a:rPr lang="en-US" sz="2100" dirty="0" err="1"/>
              <a:t>Universitat</a:t>
            </a:r>
            <a:r>
              <a:rPr lang="en-US" sz="2100" dirty="0"/>
              <a:t> </a:t>
            </a:r>
            <a:r>
              <a:rPr lang="en-US" sz="2100" dirty="0" err="1"/>
              <a:t>Oberta</a:t>
            </a:r>
            <a:r>
              <a:rPr lang="en-US" sz="2100" dirty="0"/>
              <a:t> de </a:t>
            </a:r>
            <a:r>
              <a:rPr lang="en-US" sz="2100" dirty="0" err="1"/>
              <a:t>Catalunya</a:t>
            </a:r>
            <a:r>
              <a:rPr lang="en-US" sz="2100" dirty="0"/>
              <a:t> – </a:t>
            </a:r>
            <a:r>
              <a:rPr lang="en-US" sz="2100" dirty="0" smtClean="0"/>
              <a:t>IN3</a:t>
            </a:r>
          </a:p>
          <a:p>
            <a:pPr algn="ctr"/>
            <a:r>
              <a:rPr lang="en-US" sz="2100" dirty="0" smtClean="0"/>
              <a:t> </a:t>
            </a:r>
            <a:r>
              <a:rPr lang="en-US" sz="2100" dirty="0" err="1"/>
              <a:t>Euncet</a:t>
            </a:r>
            <a:r>
              <a:rPr lang="en-US" sz="2100" dirty="0"/>
              <a:t> Business School 156 </a:t>
            </a:r>
            <a:r>
              <a:rPr lang="en-US" sz="2100" dirty="0" err="1"/>
              <a:t>Rambla</a:t>
            </a:r>
            <a:r>
              <a:rPr lang="en-US" sz="2100" dirty="0"/>
              <a:t> del </a:t>
            </a:r>
            <a:r>
              <a:rPr lang="en-US" sz="2100" dirty="0" err="1"/>
              <a:t>Poblenou</a:t>
            </a:r>
            <a:r>
              <a:rPr lang="en-US" sz="2100" dirty="0"/>
              <a:t> Barcelona, 08018, SPAIN</a:t>
            </a:r>
            <a:endParaRPr 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217715" y="361678"/>
            <a:ext cx="10972800" cy="1066800"/>
          </a:xfrm>
        </p:spPr>
        <p:txBody>
          <a:bodyPr/>
          <a:lstStyle/>
          <a:p>
            <a:r>
              <a:rPr lang="en-US" dirty="0"/>
              <a:t>CALLING PYTHON FROM ANYLOGIC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256376"/>
            <a:ext cx="10972800" cy="506839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dirty="0" smtClean="0"/>
              <a:t>Use Case: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17715" y="1763215"/>
            <a:ext cx="688346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 smtClean="0"/>
              <a:t>Run </a:t>
            </a:r>
            <a:r>
              <a:rPr lang="en-US" dirty="0"/>
              <a:t>the Python code from the AL </a:t>
            </a:r>
            <a:r>
              <a:rPr lang="en-US" dirty="0" smtClean="0"/>
              <a:t>model: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/>
              <a:t>From the </a:t>
            </a:r>
            <a:r>
              <a:rPr lang="en-US" sz="1600" b="1" dirty="0"/>
              <a:t>main</a:t>
            </a:r>
            <a:r>
              <a:rPr lang="en-US" sz="1600" dirty="0"/>
              <a:t> tab, select the </a:t>
            </a:r>
            <a:r>
              <a:rPr lang="en-US" sz="1600" b="1" dirty="0"/>
              <a:t>main-agent </a:t>
            </a:r>
            <a:r>
              <a:rPr lang="en-US" sz="1600" b="1" dirty="0" smtClean="0"/>
              <a:t>type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smtClean="0"/>
              <a:t>Modify </a:t>
            </a:r>
            <a:r>
              <a:rPr lang="en-US" sz="1600" dirty="0"/>
              <a:t>the </a:t>
            </a:r>
            <a:r>
              <a:rPr lang="en-US" sz="1600" b="1" dirty="0"/>
              <a:t>Agent action </a:t>
            </a:r>
            <a:r>
              <a:rPr lang="en-US" sz="1600" dirty="0"/>
              <a:t>by changing the on startup </a:t>
            </a:r>
            <a:r>
              <a:rPr lang="en-US" sz="1600" dirty="0" smtClean="0"/>
              <a:t>settings: </a:t>
            </a:r>
          </a:p>
          <a:p>
            <a:pPr algn="just"/>
            <a:r>
              <a:rPr lang="en-US" sz="1600" dirty="0" smtClean="0"/>
              <a:t>a. </a:t>
            </a:r>
            <a:r>
              <a:rPr lang="en-US" sz="1600" b="1" dirty="0" err="1" smtClean="0"/>
              <a:t>pyCommunicator.run</a:t>
            </a:r>
            <a:r>
              <a:rPr lang="en-US" sz="1600" b="1" dirty="0"/>
              <a:t>(“import filename”)</a:t>
            </a:r>
            <a:r>
              <a:rPr lang="en-US" sz="1600" dirty="0"/>
              <a:t> </a:t>
            </a:r>
            <a:r>
              <a:rPr lang="en-US" sz="1600" dirty="0">
                <a:sym typeface="Wingdings" panose="05000000000000000000" pitchFamily="2" charset="2"/>
              </a:rPr>
              <a:t> I</a:t>
            </a:r>
            <a:r>
              <a:rPr lang="en-US" sz="1600" dirty="0"/>
              <a:t>mports the Python </a:t>
            </a:r>
            <a:r>
              <a:rPr lang="en-US" sz="1600" dirty="0" smtClean="0"/>
              <a:t>file. </a:t>
            </a:r>
          </a:p>
          <a:p>
            <a:pPr algn="just"/>
            <a:r>
              <a:rPr lang="en-US" sz="1600" dirty="0" smtClean="0"/>
              <a:t>b. </a:t>
            </a:r>
            <a:r>
              <a:rPr lang="en-US" sz="1600" b="1" dirty="0" err="1" smtClean="0"/>
              <a:t>pyCommunicator.run</a:t>
            </a:r>
            <a:r>
              <a:rPr lang="en-US" sz="1600" b="1" dirty="0"/>
              <a:t>(“result, calls=0,0”) </a:t>
            </a:r>
            <a:r>
              <a:rPr lang="en-US" sz="1600" b="1" dirty="0">
                <a:sym typeface="Wingdings" panose="05000000000000000000" pitchFamily="2" charset="2"/>
              </a:rPr>
              <a:t> </a:t>
            </a:r>
            <a:r>
              <a:rPr lang="en-US" sz="1600" dirty="0">
                <a:sym typeface="Wingdings" panose="05000000000000000000" pitchFamily="2" charset="2"/>
              </a:rPr>
              <a:t>C</a:t>
            </a:r>
            <a:r>
              <a:rPr lang="en-US" sz="1600" dirty="0"/>
              <a:t>alls the Python function and receives its results</a:t>
            </a:r>
            <a:r>
              <a:rPr lang="en-US" sz="1600" dirty="0" smtClean="0"/>
              <a:t>.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 smtClean="0"/>
              <a:t>3. From </a:t>
            </a:r>
            <a:r>
              <a:rPr lang="en-US" sz="1600" dirty="0"/>
              <a:t>the </a:t>
            </a:r>
            <a:r>
              <a:rPr lang="en-US" sz="1600" b="1" dirty="0"/>
              <a:t>delay</a:t>
            </a:r>
            <a:r>
              <a:rPr lang="en-US" sz="1600" dirty="0"/>
              <a:t> object, modify the </a:t>
            </a:r>
            <a:r>
              <a:rPr lang="en-US" sz="1600" b="1" dirty="0"/>
              <a:t>on exit </a:t>
            </a:r>
            <a:r>
              <a:rPr lang="en-US" sz="1600" dirty="0"/>
              <a:t>event setting to enable the AL model to trigger the Python </a:t>
            </a:r>
            <a:r>
              <a:rPr lang="en-US" sz="1600" dirty="0" smtClean="0"/>
              <a:t>code</a:t>
            </a:r>
          </a:p>
          <a:p>
            <a:pPr algn="just"/>
            <a:r>
              <a:rPr lang="en-US" sz="1600" dirty="0" smtClean="0"/>
              <a:t>a. </a:t>
            </a:r>
            <a:r>
              <a:rPr lang="en-US" sz="1600" b="1" dirty="0" err="1" smtClean="0"/>
              <a:t>pyCommunicator.run</a:t>
            </a:r>
            <a:r>
              <a:rPr lang="en-US" sz="1600" b="1" dirty="0"/>
              <a:t>(“calls += 1”) </a:t>
            </a:r>
            <a:r>
              <a:rPr lang="en-US" sz="1600" dirty="0" smtClean="0">
                <a:sym typeface="Wingdings" panose="05000000000000000000" pitchFamily="2" charset="2"/>
              </a:rPr>
              <a:t></a:t>
            </a:r>
            <a:r>
              <a:rPr lang="en-US" sz="1600" dirty="0" smtClean="0"/>
              <a:t> </a:t>
            </a:r>
            <a:r>
              <a:rPr lang="en-US" sz="1600" dirty="0"/>
              <a:t>increment the number of times the Python files are called. </a:t>
            </a:r>
            <a:endParaRPr lang="en-US" sz="1600" dirty="0" smtClean="0"/>
          </a:p>
          <a:p>
            <a:pPr algn="just"/>
            <a:r>
              <a:rPr lang="en-US" sz="1600" dirty="0" smtClean="0"/>
              <a:t>b. </a:t>
            </a:r>
            <a:r>
              <a:rPr lang="en-US" sz="1600" b="1" dirty="0" err="1" smtClean="0"/>
              <a:t>pyCommunicator.run</a:t>
            </a:r>
            <a:r>
              <a:rPr lang="en-US" sz="1600" b="1" dirty="0"/>
              <a:t>(“results = round(</a:t>
            </a:r>
            <a:r>
              <a:rPr lang="en-US" sz="1600" b="1" dirty="0" err="1"/>
              <a:t>Model.Solver</a:t>
            </a:r>
            <a:r>
              <a:rPr lang="en-US" sz="1600" b="1" dirty="0"/>
              <a:t>(), 4</a:t>
            </a:r>
            <a:r>
              <a:rPr lang="en-US" sz="1600" b="1" dirty="0" smtClean="0"/>
              <a:t>)”) </a:t>
            </a:r>
            <a:r>
              <a:rPr lang="en-US" sz="1600" b="1" dirty="0" smtClean="0">
                <a:sym typeface="Wingdings" panose="05000000000000000000" pitchFamily="2" charset="2"/>
              </a:rPr>
              <a:t></a:t>
            </a:r>
            <a:r>
              <a:rPr lang="en-US" sz="1600" dirty="0" smtClean="0"/>
              <a:t> </a:t>
            </a:r>
            <a:r>
              <a:rPr lang="en-US" sz="1600" dirty="0"/>
              <a:t>deploys the random search algorithm written in the </a:t>
            </a:r>
            <a:r>
              <a:rPr lang="en-US" sz="1600" b="1" dirty="0"/>
              <a:t>Solver</a:t>
            </a:r>
            <a:r>
              <a:rPr lang="en-US" sz="1600" dirty="0"/>
              <a:t> function. The number 4 determines how many decimal points of accuracy have to be included in the results. </a:t>
            </a:r>
            <a:endParaRPr lang="en-US" sz="1600" dirty="0" smtClean="0"/>
          </a:p>
          <a:p>
            <a:pPr algn="just"/>
            <a:r>
              <a:rPr lang="en-US" sz="1600" dirty="0" smtClean="0"/>
              <a:t>c</a:t>
            </a:r>
            <a:r>
              <a:rPr lang="en-US" sz="1600" dirty="0"/>
              <a:t>.</a:t>
            </a:r>
            <a:r>
              <a:rPr lang="en-US" sz="1600" dirty="0" smtClean="0"/>
              <a:t> </a:t>
            </a:r>
            <a:r>
              <a:rPr lang="en-US" sz="1600" b="1" dirty="0"/>
              <a:t>Attempt attempt1 = </a:t>
            </a:r>
            <a:r>
              <a:rPr lang="en-US" sz="1600" b="1" dirty="0" err="1"/>
              <a:t>pyCommunicator.runResults</a:t>
            </a:r>
            <a:r>
              <a:rPr lang="en-US" sz="1600" b="1" dirty="0"/>
              <a:t>(“calls”) </a:t>
            </a:r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en-US" sz="1600" dirty="0" smtClean="0"/>
              <a:t>enable </a:t>
            </a:r>
            <a:r>
              <a:rPr lang="en-US" sz="1600" dirty="0"/>
              <a:t>the AL model to trigger Python. </a:t>
            </a:r>
            <a:endParaRPr lang="en-US" sz="1600" dirty="0" smtClean="0"/>
          </a:p>
          <a:p>
            <a:pPr algn="just"/>
            <a:r>
              <a:rPr lang="en-US" sz="1600" dirty="0" smtClean="0"/>
              <a:t>d. </a:t>
            </a:r>
            <a:r>
              <a:rPr lang="en-US" sz="1600" b="1" dirty="0"/>
              <a:t>Attempt attempt2 = </a:t>
            </a:r>
            <a:r>
              <a:rPr lang="en-US" sz="1600" b="1" dirty="0" err="1"/>
              <a:t>pyCommunicator.runResults</a:t>
            </a:r>
            <a:r>
              <a:rPr lang="en-US" sz="1600" b="1" dirty="0"/>
              <a:t>(“results”) </a:t>
            </a:r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en-US" sz="1600" dirty="0" smtClean="0"/>
              <a:t>enable </a:t>
            </a:r>
            <a:r>
              <a:rPr lang="en-US" sz="1600" dirty="0"/>
              <a:t>the AL model to receive Python results. </a:t>
            </a:r>
          </a:p>
          <a:p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811" y="1290236"/>
            <a:ext cx="2457150" cy="14717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699" y="2795827"/>
            <a:ext cx="3713723" cy="17681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699" y="4695806"/>
            <a:ext cx="3713723" cy="208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>
            <a:off x="217715" y="361678"/>
            <a:ext cx="10972800" cy="1066800"/>
          </a:xfrm>
        </p:spPr>
        <p:txBody>
          <a:bodyPr/>
          <a:lstStyle/>
          <a:p>
            <a:r>
              <a:rPr lang="en-US" dirty="0"/>
              <a:t>CALLING ANYLOGIC FROM PYTHON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13212" y="1563277"/>
            <a:ext cx="77245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/>
              <a:t>Service System Demo </a:t>
            </a:r>
            <a:r>
              <a:rPr lang="en-US" sz="1600" dirty="0" smtClean="0"/>
              <a:t>model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smtClean="0"/>
              <a:t>Users can perform </a:t>
            </a:r>
            <a:r>
              <a:rPr lang="en-US" sz="1400" dirty="0"/>
              <a:t>experiments by changing the model configuration (e.g., the server </a:t>
            </a:r>
            <a:r>
              <a:rPr lang="en-US" sz="1400" dirty="0" smtClean="0"/>
              <a:t>capacity).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smtClean="0"/>
              <a:t>Outputs </a:t>
            </a:r>
            <a:r>
              <a:rPr lang="en-US" sz="1400" dirty="0"/>
              <a:t>are the average size of the service queue and the resource utilization server capacity</a:t>
            </a:r>
            <a:r>
              <a:rPr lang="en-US" sz="1400" dirty="0" smtClean="0"/>
              <a:t>).</a:t>
            </a:r>
            <a:endParaRPr lang="en-US" sz="1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201530"/>
            <a:ext cx="10972800" cy="506839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dirty="0" smtClean="0"/>
              <a:t>Use Case: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602" y="1352627"/>
            <a:ext cx="2836055" cy="886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212" y="2393071"/>
            <a:ext cx="5857129" cy="28634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212" y="5410326"/>
            <a:ext cx="3692581" cy="63234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3212" y="2393071"/>
            <a:ext cx="60960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/>
              <a:t>Develop </a:t>
            </a:r>
            <a:r>
              <a:rPr lang="en-US" sz="1600" dirty="0"/>
              <a:t>AL models from cloud </a:t>
            </a:r>
            <a:r>
              <a:rPr lang="en-US" sz="1600" dirty="0" smtClean="0"/>
              <a:t>client in Python:</a:t>
            </a:r>
          </a:p>
          <a:p>
            <a:endParaRPr lang="en-US" sz="1600" dirty="0" smtClean="0"/>
          </a:p>
          <a:p>
            <a:pPr marL="342900" indent="-342900" algn="just">
              <a:buFont typeface="+mj-lt"/>
              <a:buAutoNum type="arabicParenR"/>
            </a:pPr>
            <a:r>
              <a:rPr lang="en-US" sz="1400" b="1" dirty="0" smtClean="0"/>
              <a:t>pip</a:t>
            </a:r>
            <a:r>
              <a:rPr lang="en-US" sz="1400" dirty="0" smtClean="0"/>
              <a:t> </a:t>
            </a:r>
            <a:r>
              <a:rPr lang="en-US" sz="1400" dirty="0"/>
              <a:t>package manager </a:t>
            </a:r>
            <a:r>
              <a:rPr lang="en-US" sz="1400" b="1" dirty="0" smtClean="0">
                <a:sym typeface="Wingdings" panose="05000000000000000000" pitchFamily="2" charset="2"/>
              </a:rPr>
              <a:t></a:t>
            </a:r>
            <a:r>
              <a:rPr lang="en-US" sz="1400" dirty="0" smtClean="0">
                <a:sym typeface="Wingdings" panose="05000000000000000000" pitchFamily="2" charset="2"/>
              </a:rPr>
              <a:t> </a:t>
            </a:r>
            <a:r>
              <a:rPr lang="en-US" sz="1400" dirty="0" smtClean="0"/>
              <a:t>Install </a:t>
            </a:r>
            <a:r>
              <a:rPr lang="en-US" sz="1400" dirty="0"/>
              <a:t>the AL cloud client </a:t>
            </a:r>
            <a:r>
              <a:rPr lang="en-US" sz="1400" dirty="0" smtClean="0"/>
              <a:t>library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n-US" sz="1400" b="1" dirty="0" smtClean="0"/>
              <a:t>Import</a:t>
            </a:r>
            <a:r>
              <a:rPr lang="en-US" sz="1400" dirty="0" smtClean="0"/>
              <a:t> </a:t>
            </a:r>
            <a:r>
              <a:rPr lang="en-US" sz="1400" dirty="0"/>
              <a:t>the AL cloud client library</a:t>
            </a:r>
            <a:r>
              <a:rPr lang="en-US" sz="1400" b="1" dirty="0"/>
              <a:t>,</a:t>
            </a:r>
            <a:r>
              <a:rPr lang="en-US" sz="1400" dirty="0"/>
              <a:t> and set the client object API </a:t>
            </a:r>
            <a:r>
              <a:rPr lang="en-US" sz="1400" dirty="0" smtClean="0"/>
              <a:t>key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n-US" sz="1400" b="1" dirty="0" err="1" smtClean="0"/>
              <a:t>client.get_latest_model_version</a:t>
            </a:r>
            <a:r>
              <a:rPr lang="en-US" sz="1400" b="1" dirty="0" smtClean="0"/>
              <a:t>() </a:t>
            </a:r>
            <a:r>
              <a:rPr lang="en-US" sz="1400" b="1" dirty="0" smtClean="0">
                <a:sym typeface="Wingdings" panose="05000000000000000000" pitchFamily="2" charset="2"/>
              </a:rPr>
              <a:t></a:t>
            </a:r>
            <a:r>
              <a:rPr lang="en-US" sz="1400" b="1" dirty="0" smtClean="0"/>
              <a:t> </a:t>
            </a:r>
            <a:r>
              <a:rPr lang="en-US" sz="1400" dirty="0" smtClean="0"/>
              <a:t>Create </a:t>
            </a:r>
            <a:r>
              <a:rPr lang="en-US" sz="1400" dirty="0"/>
              <a:t>a model object </a:t>
            </a:r>
            <a:r>
              <a:rPr lang="en-US" sz="1400" dirty="0" smtClean="0"/>
              <a:t>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n-US" sz="1400" b="1" dirty="0" err="1"/>
              <a:t>client.create_inputs_from_experiment</a:t>
            </a:r>
            <a:r>
              <a:rPr lang="en-US" sz="1400" b="1" dirty="0" smtClean="0"/>
              <a:t>()</a:t>
            </a:r>
            <a:r>
              <a:rPr lang="en-US" sz="1400" dirty="0" smtClean="0"/>
              <a:t> </a:t>
            </a:r>
            <a:r>
              <a:rPr lang="en-US" sz="1400" b="1" dirty="0" smtClean="0">
                <a:sym typeface="Wingdings" panose="05000000000000000000" pitchFamily="2" charset="2"/>
              </a:rPr>
              <a:t></a:t>
            </a:r>
            <a:r>
              <a:rPr lang="en-US" sz="1400" dirty="0" smtClean="0">
                <a:sym typeface="Wingdings" panose="05000000000000000000" pitchFamily="2" charset="2"/>
              </a:rPr>
              <a:t> </a:t>
            </a:r>
            <a:r>
              <a:rPr lang="en-US" sz="1400" dirty="0" smtClean="0"/>
              <a:t>Establish </a:t>
            </a:r>
            <a:r>
              <a:rPr lang="en-US" sz="1400" dirty="0"/>
              <a:t>the experimental settings </a:t>
            </a:r>
            <a:r>
              <a:rPr lang="en-US" sz="1400" dirty="0" smtClean="0"/>
              <a:t>input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n-US" sz="1400" b="1" dirty="0" err="1"/>
              <a:t>client.create_simulation</a:t>
            </a:r>
            <a:r>
              <a:rPr lang="en-US" sz="1400" b="1" dirty="0"/>
              <a:t>() </a:t>
            </a:r>
            <a:r>
              <a:rPr lang="en-US" sz="1400" b="1" dirty="0" smtClean="0">
                <a:sym typeface="Wingdings" panose="05000000000000000000" pitchFamily="2" charset="2"/>
              </a:rPr>
              <a:t> </a:t>
            </a:r>
            <a:r>
              <a:rPr lang="en-US" sz="1400" dirty="0" smtClean="0"/>
              <a:t>Develop </a:t>
            </a:r>
            <a:r>
              <a:rPr lang="en-US" sz="1400" dirty="0"/>
              <a:t>the remote AL simulation model </a:t>
            </a:r>
            <a:r>
              <a:rPr lang="en-US" sz="1400" dirty="0" smtClean="0"/>
              <a:t>and embedding the </a:t>
            </a:r>
            <a:r>
              <a:rPr lang="en-US" sz="1400" dirty="0"/>
              <a:t>experimental </a:t>
            </a:r>
            <a:r>
              <a:rPr lang="en-US" sz="1400" dirty="0" smtClean="0"/>
              <a:t>inputs.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n-US" sz="1400" b="1" dirty="0" err="1"/>
              <a:t>simulation.get_outputs_and_run_if_absent</a:t>
            </a:r>
            <a:r>
              <a:rPr lang="en-US" sz="1400" b="1" dirty="0" smtClean="0"/>
              <a:t>() </a:t>
            </a:r>
            <a:r>
              <a:rPr lang="en-US" sz="1400" b="1" dirty="0" smtClean="0">
                <a:sym typeface="Wingdings" panose="05000000000000000000" pitchFamily="2" charset="2"/>
              </a:rPr>
              <a:t></a:t>
            </a:r>
            <a:r>
              <a:rPr lang="en-US" sz="1400" dirty="0" smtClean="0">
                <a:sym typeface="Wingdings" panose="05000000000000000000" pitchFamily="2" charset="2"/>
              </a:rPr>
              <a:t> </a:t>
            </a:r>
            <a:r>
              <a:rPr lang="en-US" sz="1400" dirty="0" smtClean="0"/>
              <a:t>Retrieve </a:t>
            </a:r>
            <a:r>
              <a:rPr lang="en-US" sz="1400" dirty="0"/>
              <a:t>the simulation results by triggering the simulation experiments </a:t>
            </a:r>
            <a:r>
              <a:rPr lang="en-US" sz="1400" dirty="0" smtClean="0"/>
              <a:t>with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113212" y="5256557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400" dirty="0" smtClean="0"/>
              <a:t>The </a:t>
            </a:r>
            <a:r>
              <a:rPr lang="en-US" sz="1400" dirty="0"/>
              <a:t>results of the </a:t>
            </a:r>
            <a:r>
              <a:rPr lang="en-US" sz="1400" dirty="0" smtClean="0"/>
              <a:t>model </a:t>
            </a:r>
            <a:r>
              <a:rPr lang="en-US" sz="1400" dirty="0"/>
              <a:t>with a server capacity of </a:t>
            </a:r>
            <a:r>
              <a:rPr lang="en-US" sz="1400" dirty="0" smtClean="0"/>
              <a:t>10 Units shows </a:t>
            </a:r>
            <a:r>
              <a:rPr lang="en-US" sz="1400" dirty="0"/>
              <a:t>the </a:t>
            </a:r>
            <a:r>
              <a:rPr lang="en-US" sz="1400" dirty="0" smtClean="0"/>
              <a:t>mean service </a:t>
            </a:r>
            <a:r>
              <a:rPr lang="en-US" sz="1400" dirty="0"/>
              <a:t>queue size of approximately 1 person, and the average </a:t>
            </a:r>
            <a:r>
              <a:rPr lang="en-US" sz="1400" dirty="0" smtClean="0"/>
              <a:t>Server utilization of </a:t>
            </a:r>
            <a:r>
              <a:rPr lang="en-US" sz="1400" dirty="0"/>
              <a:t>0.25</a:t>
            </a:r>
          </a:p>
        </p:txBody>
      </p:sp>
    </p:spTree>
    <p:extLst>
      <p:ext uri="{BB962C8B-B14F-4D97-AF65-F5344CB8AC3E}">
        <p14:creationId xmlns:p14="http://schemas.microsoft.com/office/powerpoint/2010/main" val="304608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217715" y="361678"/>
            <a:ext cx="10972800" cy="1066800"/>
          </a:xfrm>
        </p:spPr>
        <p:txBody>
          <a:bodyPr/>
          <a:lstStyle/>
          <a:p>
            <a:r>
              <a:rPr lang="en-US" dirty="0"/>
              <a:t>CALL SIMUL8 FROM PYTHON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985" y="1422817"/>
            <a:ext cx="1946547" cy="517888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17715" y="1158713"/>
            <a:ext cx="10972800" cy="506839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2800" dirty="0" smtClean="0"/>
              <a:t>Simul8 Software: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11287" y="1659891"/>
            <a:ext cx="633983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smtClean="0"/>
              <a:t>Use </a:t>
            </a:r>
            <a:r>
              <a:rPr lang="en-US" sz="1600" dirty="0"/>
              <a:t>for simulating systems that involve processing of discrete entities at discrete </a:t>
            </a:r>
            <a:r>
              <a:rPr lang="en-US" sz="1600" dirty="0" smtClean="0"/>
              <a:t>times.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smtClean="0"/>
              <a:t>For </a:t>
            </a:r>
            <a:r>
              <a:rPr lang="en-US" sz="1600" dirty="0"/>
              <a:t>planning, design, optimization and reengineering of real production, manufacturing, logistic or service provision </a:t>
            </a:r>
            <a:r>
              <a:rPr lang="en-US" sz="1600" dirty="0" smtClean="0"/>
              <a:t>systems.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smtClean="0"/>
              <a:t>Useful for industry</a:t>
            </a:r>
            <a:r>
              <a:rPr lang="en-US" sz="1600" dirty="0"/>
              <a:t> </a:t>
            </a:r>
            <a:r>
              <a:rPr lang="en-US" sz="1600" dirty="0" smtClean="0"/>
              <a:t>and academia</a:t>
            </a:r>
          </a:p>
          <a:p>
            <a:pPr algn="just"/>
            <a:endParaRPr lang="en-US" sz="16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smtClean="0"/>
              <a:t>Operates </a:t>
            </a:r>
            <a:r>
              <a:rPr lang="en-US" sz="1600" dirty="0"/>
              <a:t>with 6 main </a:t>
            </a:r>
            <a:r>
              <a:rPr lang="en-US" sz="1600" dirty="0" smtClean="0"/>
              <a:t>parts: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Work item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 Entry point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 Storage bin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 Work center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 Work </a:t>
            </a:r>
            <a:r>
              <a:rPr lang="en-US" sz="1600" dirty="0"/>
              <a:t>exit </a:t>
            </a:r>
            <a:r>
              <a:rPr lang="en-US" sz="1600" dirty="0" smtClean="0"/>
              <a:t>point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 Resource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/>
              <a:t>Python with Simul8</a:t>
            </a: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32-bit version of Python is recognizable by Simul8 as a COM </a:t>
            </a:r>
            <a:r>
              <a:rPr lang="en-US" sz="1600" dirty="0" smtClean="0"/>
              <a:t>application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D</a:t>
            </a:r>
            <a:r>
              <a:rPr lang="en-US" sz="1600" dirty="0" smtClean="0"/>
              <a:t>eeper </a:t>
            </a:r>
            <a:r>
              <a:rPr lang="en-US" sz="1600" dirty="0"/>
              <a:t>analysis of </a:t>
            </a:r>
            <a:r>
              <a:rPr lang="en-US" sz="1600" dirty="0" smtClean="0"/>
              <a:t>simulation </a:t>
            </a:r>
            <a:r>
              <a:rPr lang="en-US" sz="1600" dirty="0"/>
              <a:t>results</a:t>
            </a:r>
            <a:r>
              <a:rPr lang="en-US" sz="1600" dirty="0" smtClean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More data visualization </a:t>
            </a:r>
            <a:r>
              <a:rPr lang="en-US" sz="1600" dirty="0" smtClean="0"/>
              <a:t>options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F</a:t>
            </a:r>
            <a:r>
              <a:rPr lang="en-US" sz="1600" dirty="0" smtClean="0"/>
              <a:t>aster </a:t>
            </a:r>
            <a:r>
              <a:rPr lang="en-US" sz="1600" dirty="0"/>
              <a:t>than other data analytics packages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989" y="5182950"/>
            <a:ext cx="2056707" cy="2922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587" y="3270833"/>
            <a:ext cx="4541521" cy="169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559" y="1940705"/>
            <a:ext cx="2944522" cy="241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04" y="1238687"/>
            <a:ext cx="5565267" cy="21590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8910" y="1908571"/>
            <a:ext cx="6096000" cy="41167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en-US" sz="1600" dirty="0" smtClean="0"/>
              <a:t>Import </a:t>
            </a:r>
            <a:r>
              <a:rPr lang="en-US" sz="1600" dirty="0"/>
              <a:t>the required </a:t>
            </a:r>
            <a:r>
              <a:rPr lang="en-US" sz="1600" dirty="0" smtClean="0"/>
              <a:t>packages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en-US" sz="1600" dirty="0" smtClean="0"/>
              <a:t>Import </a:t>
            </a:r>
            <a:r>
              <a:rPr lang="en-US" sz="1600" b="1" dirty="0" err="1" smtClean="0"/>
              <a:t>makepy</a:t>
            </a:r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en-US" sz="1600" dirty="0" smtClean="0"/>
              <a:t>to </a:t>
            </a:r>
            <a:r>
              <a:rPr lang="en-US" sz="1600" dirty="0"/>
              <a:t>create COM modules </a:t>
            </a:r>
            <a:r>
              <a:rPr lang="en-US" sz="1600" dirty="0" smtClean="0"/>
              <a:t>out of </a:t>
            </a:r>
            <a:r>
              <a:rPr lang="en-US" sz="1600" dirty="0"/>
              <a:t>COM-enabled </a:t>
            </a:r>
            <a:r>
              <a:rPr lang="en-US" sz="1600" dirty="0" smtClean="0"/>
              <a:t>applications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en-US" sz="1600" dirty="0" smtClean="0"/>
              <a:t>Enter </a:t>
            </a:r>
            <a:r>
              <a:rPr lang="en-US" sz="1600" dirty="0"/>
              <a:t>into the</a:t>
            </a:r>
            <a:r>
              <a:rPr lang="en-US" sz="1600" b="1" dirty="0"/>
              <a:t> </a:t>
            </a:r>
            <a:r>
              <a:rPr lang="en-US" sz="1600" b="1" dirty="0" err="1"/>
              <a:t>Makepy</a:t>
            </a:r>
            <a:r>
              <a:rPr lang="en-US" sz="1600" b="1" dirty="0"/>
              <a:t> </a:t>
            </a:r>
            <a:r>
              <a:rPr lang="en-US" sz="1600" dirty="0" smtClean="0"/>
              <a:t>file, select </a:t>
            </a:r>
            <a:r>
              <a:rPr lang="en-US" sz="1600" dirty="0"/>
              <a:t>the </a:t>
            </a:r>
            <a:r>
              <a:rPr lang="en-US" sz="1600" b="1" dirty="0"/>
              <a:t>Simul8 </a:t>
            </a:r>
            <a:r>
              <a:rPr lang="en-US" sz="1600" b="1" dirty="0" smtClean="0"/>
              <a:t>Library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en-US" sz="1600" dirty="0" smtClean="0"/>
              <a:t>Class </a:t>
            </a:r>
            <a:r>
              <a:rPr lang="en-US" sz="1600" b="1" dirty="0" err="1" smtClean="0"/>
              <a:t>EventHandler</a:t>
            </a:r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en-US" sz="1600" dirty="0" smtClean="0"/>
              <a:t>counts </a:t>
            </a:r>
            <a:r>
              <a:rPr lang="en-US" sz="1600" dirty="0"/>
              <a:t>the number of times </a:t>
            </a:r>
            <a:r>
              <a:rPr lang="en-US" sz="1600" dirty="0" smtClean="0"/>
              <a:t>that </a:t>
            </a:r>
            <a:r>
              <a:rPr lang="en-US" sz="1600" dirty="0"/>
              <a:t>Simul8 is called, </a:t>
            </a:r>
            <a:r>
              <a:rPr lang="en-US" sz="1600" dirty="0" smtClean="0"/>
              <a:t>and prints </a:t>
            </a:r>
            <a:r>
              <a:rPr lang="en-US" sz="1600" dirty="0"/>
              <a:t>the simulation </a:t>
            </a:r>
            <a:r>
              <a:rPr lang="en-US" sz="1600" dirty="0" smtClean="0"/>
              <a:t>results.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en-US" sz="1600" dirty="0" smtClean="0"/>
              <a:t>A </a:t>
            </a:r>
            <a:r>
              <a:rPr lang="en-US" sz="1600" b="1" dirty="0" smtClean="0"/>
              <a:t>Dispatch</a:t>
            </a:r>
            <a:r>
              <a:rPr lang="en-US" sz="1600" dirty="0" smtClean="0"/>
              <a:t> </a:t>
            </a:r>
            <a:r>
              <a:rPr lang="en-US" sz="1600" dirty="0"/>
              <a:t>method </a:t>
            </a:r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en-US" sz="1600" dirty="0" smtClean="0"/>
              <a:t>open </a:t>
            </a:r>
            <a:r>
              <a:rPr lang="en-US" sz="1600" dirty="0"/>
              <a:t>the Simul8 </a:t>
            </a:r>
            <a:r>
              <a:rPr lang="en-US" sz="1600" dirty="0" smtClean="0"/>
              <a:t>software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en-US" sz="1600" dirty="0" smtClean="0"/>
              <a:t>Open </a:t>
            </a:r>
            <a:r>
              <a:rPr lang="en-US" sz="1600" dirty="0"/>
              <a:t>the developed simulation </a:t>
            </a:r>
            <a:r>
              <a:rPr lang="en-US" sz="1600" dirty="0" smtClean="0"/>
              <a:t>model.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en-US" sz="1600" dirty="0" smtClean="0"/>
              <a:t>Connect </a:t>
            </a:r>
            <a:r>
              <a:rPr lang="en-US" sz="1600" dirty="0"/>
              <a:t>the </a:t>
            </a:r>
            <a:r>
              <a:rPr lang="en-US" sz="1600" dirty="0" err="1"/>
              <a:t>EventHolder</a:t>
            </a:r>
            <a:r>
              <a:rPr lang="en-US" sz="1600" dirty="0"/>
              <a:t> class with </a:t>
            </a:r>
            <a:r>
              <a:rPr lang="en-US" sz="1600" dirty="0" smtClean="0"/>
              <a:t>Simul8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en-US" sz="1600" dirty="0" smtClean="0"/>
              <a:t>Run </a:t>
            </a:r>
            <a:r>
              <a:rPr lang="en-US" sz="1600" dirty="0"/>
              <a:t>the simulation experiment for 300 </a:t>
            </a:r>
            <a:r>
              <a:rPr lang="en-US" sz="1600" dirty="0" smtClean="0"/>
              <a:t>minutes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en-US" sz="1600" dirty="0"/>
              <a:t>T</a:t>
            </a:r>
            <a:r>
              <a:rPr lang="en-US" sz="1600" dirty="0" smtClean="0"/>
              <a:t>erminate </a:t>
            </a:r>
            <a:r>
              <a:rPr lang="en-US" sz="1600" dirty="0"/>
              <a:t>the </a:t>
            </a:r>
            <a:r>
              <a:rPr lang="en-US" sz="1600" dirty="0" smtClean="0"/>
              <a:t>execution. 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606" y="3468273"/>
            <a:ext cx="1661140" cy="18353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360" y="3558496"/>
            <a:ext cx="2682378" cy="17451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90" y="5303658"/>
            <a:ext cx="1005420" cy="1443362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0" y="1201530"/>
            <a:ext cx="10972800" cy="506839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dirty="0" smtClean="0"/>
              <a:t>Call Center Use Case:</a:t>
            </a:r>
            <a:endParaRPr lang="en-US" dirty="0"/>
          </a:p>
        </p:txBody>
      </p:sp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217715" y="361678"/>
            <a:ext cx="10972800" cy="1066800"/>
          </a:xfrm>
        </p:spPr>
        <p:txBody>
          <a:bodyPr/>
          <a:lstStyle/>
          <a:p>
            <a:r>
              <a:rPr lang="en-US" dirty="0"/>
              <a:t>CALL SIMUL8 FROM PYTHON</a:t>
            </a:r>
          </a:p>
        </p:txBody>
      </p:sp>
    </p:spTree>
    <p:extLst>
      <p:ext uri="{BB962C8B-B14F-4D97-AF65-F5344CB8AC3E}">
        <p14:creationId xmlns:p14="http://schemas.microsoft.com/office/powerpoint/2010/main" val="282259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>
            <a:off x="217715" y="361678"/>
            <a:ext cx="10972800" cy="1066800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778" y="2920887"/>
            <a:ext cx="7593361" cy="25151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7715" y="1117738"/>
            <a:ext cx="62875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 smtClean="0"/>
              <a:t>Easy </a:t>
            </a:r>
            <a:r>
              <a:rPr lang="en-US" sz="1600" b="1" dirty="0"/>
              <a:t>to integrate with Python</a:t>
            </a:r>
            <a:r>
              <a:rPr lang="en-US" sz="1600" dirty="0"/>
              <a:t>: the API capability of </a:t>
            </a:r>
            <a:r>
              <a:rPr lang="en-US" sz="1600" dirty="0" smtClean="0"/>
              <a:t>each application </a:t>
            </a:r>
            <a:r>
              <a:rPr lang="en-US" sz="1600" dirty="0"/>
              <a:t>to be integrated with </a:t>
            </a:r>
            <a:r>
              <a:rPr lang="en-US" sz="1600" dirty="0" smtClean="0"/>
              <a:t>Python.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 smtClean="0"/>
              <a:t>Documentation</a:t>
            </a:r>
            <a:r>
              <a:rPr lang="en-US" sz="1600" dirty="0"/>
              <a:t>: the availability of documentation provided by vendors or </a:t>
            </a:r>
            <a:r>
              <a:rPr lang="en-US" sz="1600" dirty="0" smtClean="0"/>
              <a:t>users.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 smtClean="0"/>
              <a:t>Remote </a:t>
            </a:r>
            <a:r>
              <a:rPr lang="en-US" sz="1600" b="1" dirty="0"/>
              <a:t>access</a:t>
            </a:r>
            <a:r>
              <a:rPr lang="en-US" sz="1600" dirty="0"/>
              <a:t>: ability to be accessed remotely without opening the software </a:t>
            </a:r>
            <a:r>
              <a:rPr lang="en-US" sz="1600" dirty="0" smtClean="0"/>
              <a:t>application.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 smtClean="0"/>
              <a:t>Simulation </a:t>
            </a:r>
            <a:r>
              <a:rPr lang="en-US" sz="1600" b="1" dirty="0"/>
              <a:t>capability</a:t>
            </a:r>
            <a:r>
              <a:rPr lang="en-US" sz="1600" dirty="0"/>
              <a:t>: simulation modeling features and complexity.</a:t>
            </a:r>
          </a:p>
        </p:txBody>
      </p:sp>
      <p:sp>
        <p:nvSpPr>
          <p:cNvPr id="9" name="Rectangle 8"/>
          <p:cNvSpPr/>
          <p:nvPr/>
        </p:nvSpPr>
        <p:spPr>
          <a:xfrm>
            <a:off x="217715" y="5423292"/>
            <a:ext cx="84081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err="1" smtClean="0"/>
              <a:t>Simheuristic</a:t>
            </a:r>
            <a:r>
              <a:rPr lang="en-US" sz="1600" dirty="0"/>
              <a:t> algorithms = </a:t>
            </a:r>
            <a:r>
              <a:rPr lang="en-US" sz="1600" dirty="0" smtClean="0"/>
              <a:t>Metaheuristic </a:t>
            </a:r>
            <a:r>
              <a:rPr lang="en-US" sz="1600" dirty="0"/>
              <a:t>components + Simulation(complex DES </a:t>
            </a:r>
            <a:r>
              <a:rPr lang="en-US" sz="1600" dirty="0" smtClean="0"/>
              <a:t>models)</a:t>
            </a:r>
          </a:p>
          <a:p>
            <a:pPr algn="just"/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excellent </a:t>
            </a:r>
            <a:r>
              <a:rPr lang="en-US" sz="1600" dirty="0"/>
              <a:t>option to optimized </a:t>
            </a:r>
            <a:r>
              <a:rPr lang="en-US" sz="1600" dirty="0" smtClean="0"/>
              <a:t>real-life </a:t>
            </a:r>
            <a:r>
              <a:rPr lang="en-US" sz="1600" dirty="0"/>
              <a:t>stochastic optimization problems, ranging from transportation and logistics to manufacturing and production or smart </a:t>
            </a:r>
            <a:r>
              <a:rPr lang="en-US" sz="1600" dirty="0" smtClean="0"/>
              <a:t>cities.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967" y="1214715"/>
            <a:ext cx="1295538" cy="3446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064" y="1009397"/>
            <a:ext cx="1397468" cy="6065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798" y="1655242"/>
            <a:ext cx="988729" cy="37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4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71443"/>
            <a:ext cx="11277600" cy="1470025"/>
          </a:xfrm>
        </p:spPr>
        <p:txBody>
          <a:bodyPr>
            <a:noAutofit/>
          </a:bodyPr>
          <a:lstStyle/>
          <a:p>
            <a:pPr algn="ctr"/>
            <a:r>
              <a:rPr lang="en-US" sz="4800" b="1" i="1" dirty="0" smtClean="0"/>
              <a:t>Thank You</a:t>
            </a:r>
            <a:endParaRPr lang="en-US" sz="4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249886" y="4702629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91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Introduction</a:t>
            </a:r>
            <a:endParaRPr lang="en-US" dirty="0"/>
          </a:p>
          <a:p>
            <a:pPr algn="just"/>
            <a:r>
              <a:rPr lang="en-US" dirty="0"/>
              <a:t>SIMPY AND </a:t>
            </a:r>
            <a:r>
              <a:rPr lang="en-US" dirty="0" smtClean="0"/>
              <a:t>PYTHON</a:t>
            </a:r>
          </a:p>
          <a:p>
            <a:pPr algn="just"/>
            <a:r>
              <a:rPr lang="en-US" dirty="0"/>
              <a:t>CALLING PYTHON FROM </a:t>
            </a:r>
            <a:r>
              <a:rPr lang="en-US" dirty="0" smtClean="0"/>
              <a:t>ANYLOGIC</a:t>
            </a:r>
          </a:p>
          <a:p>
            <a:pPr algn="just"/>
            <a:r>
              <a:rPr lang="en-US" dirty="0"/>
              <a:t>CALLING ANYLOGIC FROM PYTHON</a:t>
            </a:r>
            <a:endParaRPr lang="en-US" dirty="0" smtClean="0"/>
          </a:p>
          <a:p>
            <a:pPr algn="just"/>
            <a:r>
              <a:rPr lang="en-US" dirty="0" smtClean="0"/>
              <a:t>SIMUL8 AND PYTHON</a:t>
            </a:r>
          </a:p>
          <a:p>
            <a:pPr algn="just"/>
            <a:r>
              <a:rPr lang="en-GB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9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36" y="568278"/>
            <a:ext cx="10972800" cy="10668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336" y="1554413"/>
            <a:ext cx="10972800" cy="50683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Simulation </a:t>
            </a:r>
            <a:r>
              <a:rPr lang="en-US" sz="2000" dirty="0"/>
              <a:t>modeling solves real-world problems safely and efficiently</a:t>
            </a:r>
            <a:r>
              <a:rPr lang="en-US" sz="2000" dirty="0" smtClean="0"/>
              <a:t>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9525" y="1961436"/>
            <a:ext cx="333102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smtClean="0"/>
              <a:t>Risk-free environment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smtClean="0"/>
              <a:t>Cost </a:t>
            </a:r>
            <a:r>
              <a:rPr lang="en-US" sz="1600" dirty="0"/>
              <a:t>and </a:t>
            </a:r>
            <a:r>
              <a:rPr lang="en-US" sz="1600" dirty="0" smtClean="0"/>
              <a:t>time effective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smtClean="0"/>
              <a:t>Visualization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/>
              <a:t>I</a:t>
            </a:r>
            <a:r>
              <a:rPr lang="en-US" sz="1600" dirty="0" smtClean="0"/>
              <a:t>nsight </a:t>
            </a:r>
            <a:r>
              <a:rPr lang="en-US" sz="1600" dirty="0"/>
              <a:t>into </a:t>
            </a:r>
            <a:r>
              <a:rPr lang="en-US" sz="1600" dirty="0" smtClean="0"/>
              <a:t>dynamics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/>
              <a:t>I</a:t>
            </a:r>
            <a:r>
              <a:rPr lang="en-US" sz="1600" dirty="0" smtClean="0"/>
              <a:t>ncreased accuracy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smtClean="0"/>
              <a:t>Deal with </a:t>
            </a:r>
            <a:r>
              <a:rPr lang="en-US" sz="1600" dirty="0"/>
              <a:t>uncertainty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9336" y="3616231"/>
            <a:ext cx="10972800" cy="50683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Font typeface="Georgia"/>
              <a:buChar char="•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Georgia"/>
              <a:buChar char="▫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Discrete-event </a:t>
            </a:r>
            <a:r>
              <a:rPr lang="en-US" sz="2000" dirty="0" smtClean="0"/>
              <a:t>simulation (DES)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9526" y="4043501"/>
            <a:ext cx="55749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/>
              <a:t>C</a:t>
            </a:r>
            <a:r>
              <a:rPr lang="en-US" sz="1600" dirty="0" smtClean="0"/>
              <a:t>onventional </a:t>
            </a:r>
            <a:r>
              <a:rPr lang="en-US" sz="1600" dirty="0"/>
              <a:t>simulation approach to model time-dependent and complex systems</a:t>
            </a:r>
            <a:r>
              <a:rPr lang="en-US" sz="16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smtClean="0"/>
              <a:t>Powerful </a:t>
            </a:r>
            <a:r>
              <a:rPr lang="en-US" sz="1600" dirty="0"/>
              <a:t>decision making </a:t>
            </a:r>
            <a:r>
              <a:rPr lang="en-US" sz="1600" dirty="0" smtClean="0"/>
              <a:t>tool.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smtClean="0"/>
              <a:t>Enables </a:t>
            </a:r>
            <a:r>
              <a:rPr lang="en-US" sz="1600" dirty="0"/>
              <a:t>the study of systems which are discrete, dynamic and </a:t>
            </a:r>
            <a:r>
              <a:rPr lang="en-US" sz="1600" dirty="0" smtClean="0"/>
              <a:t>stochastic.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smtClean="0"/>
              <a:t>Fits </a:t>
            </a:r>
            <a:r>
              <a:rPr lang="en-US" sz="1600" dirty="0"/>
              <a:t>to many applications in mining, the optimization of the load-haul-dump </a:t>
            </a:r>
            <a:r>
              <a:rPr lang="en-US" sz="1600" dirty="0" smtClean="0"/>
              <a:t>cycle and etc.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/>
              <a:t>M</a:t>
            </a:r>
            <a:r>
              <a:rPr lang="en-US" sz="1600" dirty="0" smtClean="0"/>
              <a:t>ost </a:t>
            </a:r>
            <a:r>
              <a:rPr lang="en-US" sz="1600" dirty="0"/>
              <a:t>critical for achieving higher efficiency and cost </a:t>
            </a:r>
            <a:r>
              <a:rPr lang="en-US" sz="1600" dirty="0" smtClean="0"/>
              <a:t>reduction.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346" y="2287225"/>
            <a:ext cx="5606171" cy="290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776" y="1062711"/>
            <a:ext cx="10972800" cy="50683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Commercial and Non-commercial simulation software packages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2183" y="1569550"/>
            <a:ext cx="65923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b="1" dirty="0"/>
              <a:t>Commercial:</a:t>
            </a:r>
            <a:r>
              <a:rPr lang="en-US" sz="1600" dirty="0"/>
              <a:t> </a:t>
            </a:r>
            <a:r>
              <a:rPr lang="en-US" sz="1600" dirty="0" err="1"/>
              <a:t>Simio</a:t>
            </a:r>
            <a:r>
              <a:rPr lang="en-US" sz="1600" dirty="0"/>
              <a:t>, </a:t>
            </a:r>
            <a:r>
              <a:rPr lang="en-US" sz="1600" dirty="0" err="1"/>
              <a:t>AnyLogic</a:t>
            </a:r>
            <a:r>
              <a:rPr lang="en-US" sz="1600" dirty="0"/>
              <a:t>, Simul8, Arena, etc.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b="1" dirty="0"/>
              <a:t>Non-commercial:</a:t>
            </a:r>
            <a:r>
              <a:rPr lang="en-US" sz="1600" dirty="0"/>
              <a:t> </a:t>
            </a:r>
            <a:r>
              <a:rPr lang="en-US" sz="1600" dirty="0" err="1"/>
              <a:t>SimPy</a:t>
            </a:r>
            <a:r>
              <a:rPr lang="en-US" sz="1600" dirty="0"/>
              <a:t>, </a:t>
            </a:r>
            <a:r>
              <a:rPr lang="en-US" sz="1600" dirty="0" err="1"/>
              <a:t>Salabim</a:t>
            </a:r>
            <a:r>
              <a:rPr lang="en-US" sz="1600" dirty="0" smtClean="0"/>
              <a:t>, </a:t>
            </a:r>
            <a:r>
              <a:rPr lang="en-US" sz="1600" dirty="0" err="1" smtClean="0"/>
              <a:t>Simulus</a:t>
            </a:r>
            <a:r>
              <a:rPr lang="en-US" sz="1600" dirty="0" smtClean="0"/>
              <a:t>, </a:t>
            </a:r>
            <a:r>
              <a:rPr lang="en-US" sz="1600" dirty="0"/>
              <a:t>etc</a:t>
            </a:r>
            <a:r>
              <a:rPr lang="en-US" sz="16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smtClean="0"/>
              <a:t>These </a:t>
            </a:r>
            <a:r>
              <a:rPr lang="en-US" sz="1600" dirty="0"/>
              <a:t>simulation software are capable for modeling real-life systems with a high </a:t>
            </a:r>
            <a:r>
              <a:rPr lang="en-US" sz="1600" dirty="0" smtClean="0"/>
              <a:t>accuracy.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smtClean="0"/>
              <a:t>To </a:t>
            </a:r>
            <a:r>
              <a:rPr lang="en-US" sz="1600" dirty="0"/>
              <a:t>simulate a complex control system in logistics and production environments</a:t>
            </a:r>
            <a:r>
              <a:rPr lang="en-US" sz="1600" dirty="0" smtClean="0"/>
              <a:t>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12600" y="3156496"/>
            <a:ext cx="10972800" cy="506839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Font typeface="Georgia"/>
              <a:buChar char="•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Georgia"/>
              <a:buChar char="▫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Combination of DES platforms with external </a:t>
            </a:r>
            <a:r>
              <a:rPr lang="en-US" sz="2000" dirty="0"/>
              <a:t>programming languages </a:t>
            </a:r>
            <a:r>
              <a:rPr lang="en-US" sz="2000" dirty="0" smtClean="0"/>
              <a:t>(R</a:t>
            </a:r>
            <a:r>
              <a:rPr lang="en-US" sz="2000" dirty="0"/>
              <a:t>, Python, or </a:t>
            </a:r>
            <a:r>
              <a:rPr lang="en-US" sz="2000" dirty="0" smtClean="0"/>
              <a:t>MATLAB) provide: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92182" y="3600624"/>
            <a:ext cx="78725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smtClean="0"/>
              <a:t>Additional </a:t>
            </a:r>
            <a:r>
              <a:rPr lang="en-US" sz="1600" dirty="0"/>
              <a:t>m</a:t>
            </a:r>
            <a:r>
              <a:rPr lang="en-US" sz="1600" dirty="0" smtClean="0"/>
              <a:t>athematical </a:t>
            </a:r>
            <a:r>
              <a:rPr lang="en-US" sz="1600" dirty="0"/>
              <a:t>operations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/>
              <a:t>Algorithmic flexibility (</a:t>
            </a:r>
            <a:r>
              <a:rPr lang="en-US" sz="1600" dirty="0" smtClean="0"/>
              <a:t>combining </a:t>
            </a:r>
            <a:r>
              <a:rPr lang="en-US" sz="1600" dirty="0"/>
              <a:t>scalable metaheuristic components with </a:t>
            </a:r>
            <a:r>
              <a:rPr lang="en-US" sz="1600" dirty="0" smtClean="0"/>
              <a:t>simulation)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smtClean="0"/>
              <a:t>Intelligent </a:t>
            </a:r>
            <a:r>
              <a:rPr lang="en-US" sz="1600" dirty="0"/>
              <a:t>simulation modeling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12600" y="4448907"/>
            <a:ext cx="10972800" cy="50683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Font typeface="Georgia"/>
              <a:buChar char="•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Georgia"/>
              <a:buChar char="▫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PYTHON: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123" y="3560981"/>
            <a:ext cx="1185969" cy="4376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138" y="4108282"/>
            <a:ext cx="1967562" cy="9266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240" y="3737844"/>
            <a:ext cx="1194320" cy="6688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092" y="1138918"/>
            <a:ext cx="1397468" cy="6065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20" y="1397208"/>
            <a:ext cx="1295538" cy="3446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888" y="1777266"/>
            <a:ext cx="988729" cy="3786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331" y="1787479"/>
            <a:ext cx="1103552" cy="32840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92182" y="4875749"/>
            <a:ext cx="810768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smtClean="0"/>
              <a:t>Popular </a:t>
            </a:r>
            <a:r>
              <a:rPr lang="en-US" sz="1600" dirty="0"/>
              <a:t>language in the field of data science and artificial </a:t>
            </a:r>
            <a:r>
              <a:rPr lang="en-US" sz="1600" dirty="0" smtClean="0"/>
              <a:t>intelligence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smtClean="0"/>
              <a:t>Portability</a:t>
            </a:r>
            <a:r>
              <a:rPr lang="en-US" dirty="0" smtClean="0"/>
              <a:t> : </a:t>
            </a:r>
            <a:r>
              <a:rPr lang="en-US" sz="1600" dirty="0"/>
              <a:t>you </a:t>
            </a:r>
            <a:r>
              <a:rPr lang="en-US" sz="1600" dirty="0" smtClean="0"/>
              <a:t>don’t need </a:t>
            </a:r>
            <a:r>
              <a:rPr lang="en-US" sz="1600" dirty="0"/>
              <a:t>to change your code to run the program on different platforms</a:t>
            </a:r>
            <a:r>
              <a:rPr lang="en-US" sz="1600" dirty="0" smtClean="0"/>
              <a:t>.</a:t>
            </a: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/>
              <a:t>Vast Libraries </a:t>
            </a:r>
            <a:r>
              <a:rPr lang="en-US" sz="1600" dirty="0" smtClean="0"/>
              <a:t>Support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/>
              <a:t>Free and Open-Source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/>
              <a:t>Dynamically Typed : The programmer doesn’t need to worry about declaring variables and their data types.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5966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7715" y="529046"/>
            <a:ext cx="10972800" cy="1066800"/>
          </a:xfrm>
        </p:spPr>
        <p:txBody>
          <a:bodyPr/>
          <a:lstStyle/>
          <a:p>
            <a:r>
              <a:rPr lang="en-US" dirty="0"/>
              <a:t>SIMPY AND PYTHON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17862" y="1351811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/>
              <a:t>SimPy</a:t>
            </a:r>
            <a:r>
              <a:rPr lang="en-US" sz="1600" dirty="0"/>
              <a:t> </a:t>
            </a:r>
            <a:r>
              <a:rPr lang="en-US" sz="1600" dirty="0" smtClean="0"/>
              <a:t> is </a:t>
            </a:r>
            <a:r>
              <a:rPr lang="en-US" sz="1600" dirty="0"/>
              <a:t>an object-oriented and method-based open-source </a:t>
            </a:r>
            <a:r>
              <a:rPr lang="en-US" sz="1600" dirty="0" smtClean="0"/>
              <a:t>library</a:t>
            </a:r>
            <a:r>
              <a:rPr lang="en-US" sz="1600" dirty="0"/>
              <a:t> </a:t>
            </a:r>
            <a:r>
              <a:rPr lang="en-US" sz="1600" dirty="0" smtClean="0"/>
              <a:t>based on Python.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Processes in </a:t>
            </a:r>
            <a:r>
              <a:rPr lang="en-US" sz="1600" dirty="0" err="1"/>
              <a:t>SimPy</a:t>
            </a:r>
            <a:r>
              <a:rPr lang="en-US" sz="1600" dirty="0"/>
              <a:t> are simple Python generator functions and are used to model active components like customers, vehicles or </a:t>
            </a:r>
            <a:r>
              <a:rPr lang="en-US" sz="1600" dirty="0" smtClean="0"/>
              <a:t>agents.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/>
              <a:t>SimPy</a:t>
            </a:r>
            <a:r>
              <a:rPr lang="en-US" sz="1600" dirty="0"/>
              <a:t> is a non-commercial DES platform that can be used to simulate different models, such as production planning, hospital operations, and vehicle routing </a:t>
            </a:r>
            <a:r>
              <a:rPr lang="en-US" sz="16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 err="1" smtClean="0"/>
              <a:t>Simpy</a:t>
            </a:r>
            <a:r>
              <a:rPr lang="en-GB" sz="1600" dirty="0" smtClean="0"/>
              <a:t> can be installed by: 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173" y="3388298"/>
            <a:ext cx="1867161" cy="2381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87" y="2218082"/>
            <a:ext cx="5398976" cy="3736978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0" y="3839054"/>
            <a:ext cx="10972800" cy="50683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Font typeface="Georgia"/>
              <a:buChar char="•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Georgia"/>
              <a:buChar char="▫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GB" sz="2000" dirty="0" smtClean="0"/>
              <a:t> Case </a:t>
            </a:r>
            <a:r>
              <a:rPr lang="en-GB" sz="2000" dirty="0"/>
              <a:t>Study</a:t>
            </a:r>
            <a:r>
              <a:rPr lang="en-GB" sz="2000" dirty="0" smtClean="0"/>
              <a:t>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7862" y="4467497"/>
            <a:ext cx="51816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Several </a:t>
            </a:r>
            <a:r>
              <a:rPr lang="en-US" dirty="0"/>
              <a:t>electric vehicles (</a:t>
            </a:r>
            <a:r>
              <a:rPr lang="en-US" dirty="0" smtClean="0"/>
              <a:t>EV)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Sharing </a:t>
            </a:r>
            <a:r>
              <a:rPr lang="en-US" dirty="0"/>
              <a:t>a unique charging </a:t>
            </a:r>
            <a:r>
              <a:rPr lang="en-US" dirty="0" smtClean="0"/>
              <a:t>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Three </a:t>
            </a:r>
            <a:r>
              <a:rPr lang="en-US" dirty="0"/>
              <a:t>types </a:t>
            </a:r>
            <a:r>
              <a:rPr lang="en-US" dirty="0" smtClean="0"/>
              <a:t>of EV: </a:t>
            </a:r>
            <a:r>
              <a:rPr lang="en-GB" dirty="0" smtClean="0"/>
              <a:t>(12h,24h,36h) charging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Two </a:t>
            </a:r>
            <a:r>
              <a:rPr lang="en-US" dirty="0"/>
              <a:t>charging </a:t>
            </a:r>
            <a:r>
              <a:rPr lang="en-US" dirty="0" smtClean="0"/>
              <a:t>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Five </a:t>
            </a:r>
            <a:r>
              <a:rPr lang="en-US" dirty="0"/>
              <a:t>hours </a:t>
            </a:r>
            <a:r>
              <a:rPr lang="en-US" dirty="0" smtClean="0"/>
              <a:t>trip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Duration : Three days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869" y="1011678"/>
            <a:ext cx="1161170" cy="44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3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556" y="3747000"/>
            <a:ext cx="2471921" cy="25373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3602" y="1252413"/>
            <a:ext cx="414963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Defines </a:t>
            </a:r>
            <a:r>
              <a:rPr lang="en-US" sz="1600" dirty="0"/>
              <a:t>a </a:t>
            </a:r>
            <a:r>
              <a:rPr lang="en-US" sz="1600" dirty="0" smtClean="0"/>
              <a:t>class </a:t>
            </a:r>
            <a:r>
              <a:rPr lang="en-US" sz="1600" b="1" dirty="0" err="1" smtClean="0"/>
              <a:t>ElectricVehicle</a:t>
            </a:r>
            <a:r>
              <a:rPr lang="en-US" sz="1600" dirty="0"/>
              <a:t> </a:t>
            </a:r>
            <a:r>
              <a:rPr lang="en-US" sz="1600" dirty="0" smtClean="0"/>
              <a:t>with </a:t>
            </a:r>
            <a:r>
              <a:rPr lang="en-US" sz="1600" dirty="0"/>
              <a:t>two methods, </a:t>
            </a:r>
            <a:r>
              <a:rPr lang="en-US" sz="1600" b="1" dirty="0"/>
              <a:t>run() </a:t>
            </a:r>
            <a:r>
              <a:rPr lang="en-US" sz="1600" dirty="0"/>
              <a:t>and </a:t>
            </a:r>
            <a:r>
              <a:rPr lang="en-US" sz="1600" b="1" dirty="0"/>
              <a:t>charging</a:t>
            </a:r>
            <a:r>
              <a:rPr lang="en-US" sz="1600" b="1" dirty="0" smtClean="0"/>
              <a:t>()</a:t>
            </a:r>
            <a:r>
              <a:rPr lang="en-US" sz="1600" dirty="0"/>
              <a:t> </a:t>
            </a:r>
            <a:r>
              <a:rPr lang="en-US" sz="1600" dirty="0" smtClean="0"/>
              <a:t>.</a:t>
            </a:r>
          </a:p>
          <a:p>
            <a:pPr algn="just"/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Simulation </a:t>
            </a:r>
            <a:r>
              <a:rPr lang="en-US" sz="1600" dirty="0"/>
              <a:t>environment will start by calling </a:t>
            </a:r>
            <a:r>
              <a:rPr lang="en-US" sz="1600" b="1" dirty="0" err="1"/>
              <a:t>simpy.Environment</a:t>
            </a:r>
            <a:r>
              <a:rPr lang="en-US" sz="1600" dirty="0"/>
              <a:t> to create an object environment </a:t>
            </a:r>
            <a:r>
              <a:rPr lang="en-US" sz="1600" b="1" dirty="0" err="1" smtClean="0"/>
              <a:t>env</a:t>
            </a:r>
            <a:r>
              <a:rPr lang="en-US" sz="16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 err="1" smtClean="0"/>
              <a:t>simpy.Resource</a:t>
            </a:r>
            <a:r>
              <a:rPr lang="en-US" sz="1600" b="1" dirty="0"/>
              <a:t>() </a:t>
            </a:r>
            <a:r>
              <a:rPr lang="en-US" sz="1600" dirty="0"/>
              <a:t>is used to limit the number of simultaneously used </a:t>
            </a:r>
            <a:r>
              <a:rPr lang="en-US" sz="1600" dirty="0" smtClean="0"/>
              <a:t>processes.</a:t>
            </a:r>
            <a:endParaRPr lang="en-US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839" y="1367120"/>
            <a:ext cx="6564937" cy="51381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8263" y="4930654"/>
            <a:ext cx="267893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400" dirty="0" smtClean="0"/>
              <a:t>This model </a:t>
            </a:r>
            <a:r>
              <a:rPr lang="en-US" sz="1400" dirty="0"/>
              <a:t>can </a:t>
            </a:r>
            <a:r>
              <a:rPr lang="en-US" sz="1400" dirty="0" smtClean="0"/>
              <a:t>be extended </a:t>
            </a:r>
            <a:r>
              <a:rPr lang="en-US" sz="1400" dirty="0"/>
              <a:t>by </a:t>
            </a:r>
            <a:r>
              <a:rPr lang="en-US" sz="1400" dirty="0" smtClean="0"/>
              <a:t>including additional </a:t>
            </a:r>
            <a:r>
              <a:rPr lang="en-US" sz="1400" dirty="0"/>
              <a:t>cars, </a:t>
            </a:r>
            <a:r>
              <a:rPr lang="en-US" sz="1400" dirty="0" smtClean="0"/>
              <a:t>charging </a:t>
            </a:r>
            <a:r>
              <a:rPr lang="en-US" sz="1400" dirty="0"/>
              <a:t>stations, </a:t>
            </a:r>
            <a:r>
              <a:rPr lang="en-US" sz="1400" dirty="0" smtClean="0"/>
              <a:t>and key performance indicators, such </a:t>
            </a:r>
            <a:r>
              <a:rPr lang="en-US" sz="1400" dirty="0"/>
              <a:t>as waiting times.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3602" y="3747000"/>
            <a:ext cx="2623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GB" sz="1400" dirty="0" smtClean="0"/>
              <a:t>Result shows the complete process during three days for three different charging time.</a:t>
            </a:r>
            <a:endParaRPr lang="en-US" sz="1400" dirty="0"/>
          </a:p>
        </p:txBody>
      </p:sp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253602" y="300320"/>
            <a:ext cx="10972800" cy="1066800"/>
          </a:xfrm>
        </p:spPr>
        <p:txBody>
          <a:bodyPr/>
          <a:lstStyle/>
          <a:p>
            <a:r>
              <a:rPr lang="en-US" dirty="0"/>
              <a:t>SIMPY AND PYTHON</a:t>
            </a:r>
          </a:p>
        </p:txBody>
      </p:sp>
    </p:spTree>
    <p:extLst>
      <p:ext uri="{BB962C8B-B14F-4D97-AF65-F5344CB8AC3E}">
        <p14:creationId xmlns:p14="http://schemas.microsoft.com/office/powerpoint/2010/main" val="100665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217715" y="529046"/>
            <a:ext cx="10972800" cy="1066800"/>
          </a:xfrm>
        </p:spPr>
        <p:txBody>
          <a:bodyPr/>
          <a:lstStyle/>
          <a:p>
            <a:r>
              <a:rPr lang="en-US" dirty="0"/>
              <a:t>CALLING PYTHON FROM ANYLOGIC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7715" y="1433866"/>
            <a:ext cx="10972800" cy="506839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dirty="0" err="1"/>
              <a:t>AnyLogic</a:t>
            </a:r>
            <a:r>
              <a:rPr lang="en-US" dirty="0"/>
              <a:t> (AL) simulation </a:t>
            </a:r>
            <a:r>
              <a:rPr lang="en-US" dirty="0" smtClean="0"/>
              <a:t>platform :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4617" y="1940705"/>
            <a:ext cx="673608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Multimethod </a:t>
            </a:r>
            <a:r>
              <a:rPr lang="en-US" sz="1600" dirty="0"/>
              <a:t>simulation modeling tool developed by The </a:t>
            </a:r>
            <a:r>
              <a:rPr lang="en-US" sz="1600" dirty="0" err="1"/>
              <a:t>AnyLogic</a:t>
            </a:r>
            <a:r>
              <a:rPr lang="en-US" sz="1600" dirty="0"/>
              <a:t> </a:t>
            </a:r>
            <a:r>
              <a:rPr lang="en-US" sz="1600" dirty="0" smtClean="0"/>
              <a:t>Company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Modern </a:t>
            </a:r>
            <a:r>
              <a:rPr lang="en-US" sz="1600" dirty="0"/>
              <a:t>simulation software based on the </a:t>
            </a:r>
            <a:r>
              <a:rPr lang="en-US" sz="1600" dirty="0" smtClean="0"/>
              <a:t>object-oriented paradigm</a:t>
            </a:r>
            <a:endParaRPr lang="en-GB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/>
              <a:t>AnyLogic</a:t>
            </a:r>
            <a:r>
              <a:rPr lang="en-US" sz="1600" dirty="0"/>
              <a:t> models can be based on any of the main simulation modeling paradigms: discrete event or process-centric ,</a:t>
            </a:r>
            <a:r>
              <a:rPr lang="en-US" sz="1600" dirty="0" smtClean="0"/>
              <a:t> </a:t>
            </a:r>
            <a:r>
              <a:rPr lang="en-US" sz="1600" dirty="0"/>
              <a:t>systems </a:t>
            </a:r>
            <a:r>
              <a:rPr lang="en-US" sz="1600" dirty="0" smtClean="0"/>
              <a:t>dynamics, and </a:t>
            </a:r>
            <a:r>
              <a:rPr lang="en-US" sz="1600" dirty="0"/>
              <a:t>agent-based </a:t>
            </a: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/>
              <a:t>AnyLogic</a:t>
            </a:r>
            <a:r>
              <a:rPr lang="en-US" sz="1600" dirty="0"/>
              <a:t> is cross-platform simulation software that works on Windows, </a:t>
            </a:r>
            <a:r>
              <a:rPr lang="en-US" sz="1600" dirty="0" err="1"/>
              <a:t>macOS</a:t>
            </a:r>
            <a:r>
              <a:rPr lang="en-US" sz="1600" dirty="0"/>
              <a:t> and </a:t>
            </a:r>
            <a:r>
              <a:rPr lang="en-US" sz="1600" dirty="0" smtClean="0"/>
              <a:t>Linux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Different </a:t>
            </a:r>
            <a:r>
              <a:rPr lang="en-US" sz="1600" dirty="0"/>
              <a:t>application problems, such as transportation systems, supply chain management, industrial development, and business process evaluation can be modeled in </a:t>
            </a:r>
            <a:r>
              <a:rPr lang="en-US" sz="1600" dirty="0" smtClean="0"/>
              <a:t>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Capability </a:t>
            </a:r>
            <a:r>
              <a:rPr lang="en-US" sz="1600" dirty="0"/>
              <a:t>to integrate with Python </a:t>
            </a:r>
            <a:r>
              <a:rPr lang="en-US" sz="1600" dirty="0" smtClean="0"/>
              <a:t>packages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AL provides a cloud API for Python</a:t>
            </a:r>
            <a:endParaRPr lang="en-US" sz="1600" dirty="0" smtClean="0"/>
          </a:p>
          <a:p>
            <a:pPr algn="just"/>
            <a:endParaRPr lang="en-US" sz="16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dirty="0" smtClean="0"/>
              <a:t>Simulation </a:t>
            </a:r>
            <a:r>
              <a:rPr lang="en-US" sz="1600" dirty="0"/>
              <a:t>model in AL includes a set of </a:t>
            </a:r>
            <a:r>
              <a:rPr lang="en-US" sz="1600" b="1" dirty="0"/>
              <a:t>active </a:t>
            </a:r>
            <a:r>
              <a:rPr lang="en-US" sz="1600" b="1" dirty="0" smtClean="0"/>
              <a:t>objects : 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1600" dirty="0" smtClean="0"/>
              <a:t>Main </a:t>
            </a:r>
            <a:r>
              <a:rPr lang="en-US" sz="1600" dirty="0"/>
              <a:t>structure of the model</a:t>
            </a:r>
            <a:endParaRPr lang="en-US" sz="1600" b="1" dirty="0" smtClean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1600" dirty="0"/>
              <a:t>Works simultaneously </a:t>
            </a:r>
            <a:r>
              <a:rPr lang="en-US" sz="1600" dirty="0" smtClean="0"/>
              <a:t>and interact with each others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1600" dirty="0"/>
              <a:t>enables users to develop their customized modification</a:t>
            </a:r>
            <a:endParaRPr lang="en-US" sz="1600" b="1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777" y="900900"/>
            <a:ext cx="1998480" cy="8673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111" y="2500666"/>
            <a:ext cx="4275332" cy="260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4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217715" y="529046"/>
            <a:ext cx="10972800" cy="1066800"/>
          </a:xfrm>
        </p:spPr>
        <p:txBody>
          <a:bodyPr/>
          <a:lstStyle/>
          <a:p>
            <a:r>
              <a:rPr lang="en-US" dirty="0"/>
              <a:t>CALLING PYTHON FROM ANYLOGIC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7715" y="1433866"/>
            <a:ext cx="10972800" cy="506839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dirty="0" err="1" smtClean="0"/>
              <a:t>Pypeline</a:t>
            </a:r>
            <a:r>
              <a:rPr lang="en-US" dirty="0" smtClean="0"/>
              <a:t> library 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7715" y="1940705"/>
            <a:ext cx="671866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err="1" smtClean="0"/>
              <a:t>Pypeline</a:t>
            </a:r>
            <a:r>
              <a:rPr lang="en-US" sz="1600" dirty="0" smtClean="0"/>
              <a:t> </a:t>
            </a:r>
            <a:r>
              <a:rPr lang="en-US" sz="1600" dirty="0"/>
              <a:t>(pypeline.jar) </a:t>
            </a:r>
            <a:r>
              <a:rPr lang="en-US" sz="1600" dirty="0" smtClean="0"/>
              <a:t>can be </a:t>
            </a:r>
            <a:r>
              <a:rPr lang="en-US" sz="1600" dirty="0"/>
              <a:t>downloaded from </a:t>
            </a:r>
            <a:r>
              <a:rPr lang="en-US" sz="1600" dirty="0">
                <a:hlinkClick r:id="rId2"/>
              </a:rPr>
              <a:t>github.com</a:t>
            </a:r>
            <a:r>
              <a:rPr lang="en-US" sz="1600" dirty="0"/>
              <a:t> and added to the AL </a:t>
            </a:r>
            <a:r>
              <a:rPr lang="en-US" sz="1600" dirty="0" smtClean="0"/>
              <a:t>palette.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smtClean="0"/>
              <a:t>AL </a:t>
            </a:r>
            <a:r>
              <a:rPr lang="en-US" sz="1600" dirty="0"/>
              <a:t>users can link the simulation model with any customized functions and algorithms developed in Python environment to support </a:t>
            </a:r>
            <a:r>
              <a:rPr lang="en-US" sz="1600" dirty="0" smtClean="0"/>
              <a:t>experimentation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/>
              <a:t>B</a:t>
            </a:r>
            <a:r>
              <a:rPr lang="en-US" sz="1600" dirty="0" smtClean="0"/>
              <a:t>y </a:t>
            </a:r>
            <a:r>
              <a:rPr lang="en-US" sz="1600" dirty="0"/>
              <a:t>adding an object called </a:t>
            </a:r>
            <a:r>
              <a:rPr lang="en-US" sz="1600" b="1" dirty="0" err="1"/>
              <a:t>pyCommunicator</a:t>
            </a:r>
            <a:r>
              <a:rPr lang="en-US" sz="1600" dirty="0"/>
              <a:t> to the main </a:t>
            </a:r>
            <a:r>
              <a:rPr lang="en-US" sz="1600" dirty="0" smtClean="0"/>
              <a:t>model, </a:t>
            </a:r>
            <a:r>
              <a:rPr lang="en-US" sz="1600" dirty="0"/>
              <a:t>AL model is ready to connect with </a:t>
            </a:r>
            <a:r>
              <a:rPr lang="en-US" sz="1600" dirty="0" smtClean="0"/>
              <a:t>Python.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err="1"/>
              <a:t>Pypeline</a:t>
            </a:r>
            <a:r>
              <a:rPr lang="en-US" sz="1600" dirty="0"/>
              <a:t> is compatible with any Python installation, user needs to select an appropriate Python version and add the Python </a:t>
            </a:r>
            <a:r>
              <a:rPr lang="en-US" sz="1600" dirty="0" smtClean="0"/>
              <a:t>path.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b="1" dirty="0"/>
              <a:t>r</a:t>
            </a:r>
            <a:r>
              <a:rPr lang="en-US" sz="1600" b="1" dirty="0" smtClean="0"/>
              <a:t>un</a:t>
            </a:r>
            <a:r>
              <a:rPr lang="en-US" sz="1600" dirty="0" smtClean="0"/>
              <a:t> </a:t>
            </a:r>
            <a:r>
              <a:rPr lang="en-US" sz="1600" dirty="0"/>
              <a:t>function : </a:t>
            </a:r>
            <a:r>
              <a:rPr lang="en-US" sz="1600" dirty="0" smtClean="0"/>
              <a:t>one-directional </a:t>
            </a:r>
            <a:r>
              <a:rPr lang="en-US" sz="1600" dirty="0"/>
              <a:t>statement to send commands </a:t>
            </a:r>
            <a:r>
              <a:rPr lang="en-US" sz="1600" dirty="0" smtClean="0"/>
              <a:t>to Python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b="1" dirty="0" err="1" smtClean="0"/>
              <a:t>runResult</a:t>
            </a:r>
            <a:r>
              <a:rPr lang="en-US" sz="1600" dirty="0"/>
              <a:t> : </a:t>
            </a:r>
            <a:r>
              <a:rPr lang="en-US" sz="1600" dirty="0" smtClean="0"/>
              <a:t>two-directional, </a:t>
            </a:r>
            <a:r>
              <a:rPr lang="en-US" sz="1600" dirty="0"/>
              <a:t>not only sends statements to Python, but it also can receive returns based on Python calculations</a:t>
            </a:r>
            <a:r>
              <a:rPr lang="en-US" sz="1600" dirty="0" smtClean="0"/>
              <a:t>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1600" dirty="0" smtClean="0"/>
              <a:t> </a:t>
            </a:r>
            <a:r>
              <a:rPr lang="en-US" sz="1600" dirty="0"/>
              <a:t>U</a:t>
            </a:r>
            <a:r>
              <a:rPr lang="en-US" sz="1600" dirty="0" smtClean="0"/>
              <a:t>sers can </a:t>
            </a:r>
            <a:r>
              <a:rPr lang="en-US" sz="1600" dirty="0"/>
              <a:t>change the model </a:t>
            </a:r>
            <a:r>
              <a:rPr lang="en-US" sz="1600" dirty="0" smtClean="0"/>
              <a:t>configuration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1600" dirty="0" smtClean="0"/>
              <a:t> </a:t>
            </a:r>
            <a:r>
              <a:rPr lang="en-US" sz="1600" dirty="0"/>
              <a:t>C</a:t>
            </a:r>
            <a:r>
              <a:rPr lang="en-US" sz="1600" dirty="0" smtClean="0"/>
              <a:t>onduct experiments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1600" dirty="0"/>
              <a:t>P</a:t>
            </a:r>
            <a:r>
              <a:rPr lang="en-US" sz="1600" dirty="0" smtClean="0"/>
              <a:t>erform </a:t>
            </a:r>
            <a:r>
              <a:rPr lang="en-US" sz="1600" dirty="0"/>
              <a:t>optimization from a Python </a:t>
            </a:r>
            <a:r>
              <a:rPr lang="en-US" sz="1600" dirty="0" smtClean="0"/>
              <a:t>environment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b="1" dirty="0"/>
              <a:t>Attempt</a:t>
            </a:r>
            <a:r>
              <a:rPr lang="en-US" sz="1600" dirty="0"/>
              <a:t>, </a:t>
            </a:r>
            <a:r>
              <a:rPr lang="en-US" sz="1600" dirty="0" smtClean="0"/>
              <a:t>includes </a:t>
            </a:r>
            <a:r>
              <a:rPr lang="en-US" sz="1600" dirty="0"/>
              <a:t>two outputs: 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en-US" sz="1600" b="1" dirty="0" err="1" smtClean="0"/>
              <a:t>isSuccessful</a:t>
            </a:r>
            <a:r>
              <a:rPr lang="en-US" sz="1600" dirty="0"/>
              <a:t>, a Boolean indicating whether the Python command is successful or </a:t>
            </a:r>
            <a:r>
              <a:rPr lang="en-US" sz="1600" dirty="0" smtClean="0"/>
              <a:t>not 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en-US" sz="1600" b="1" dirty="0" err="1" smtClean="0"/>
              <a:t>getFeedback</a:t>
            </a:r>
            <a:r>
              <a:rPr lang="en-US" sz="1600" dirty="0"/>
              <a:t>, which shows the model error if it exists.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70" y="1433865"/>
            <a:ext cx="3612885" cy="21619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70" y="3888278"/>
            <a:ext cx="3731861" cy="208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217715" y="529046"/>
            <a:ext cx="10972800" cy="1066800"/>
          </a:xfrm>
        </p:spPr>
        <p:txBody>
          <a:bodyPr/>
          <a:lstStyle/>
          <a:p>
            <a:r>
              <a:rPr lang="en-US" dirty="0"/>
              <a:t>CALLING PYTHON FROM ANYLOGIC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229" y="1297286"/>
            <a:ext cx="4206239" cy="18944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7715" y="2029982"/>
            <a:ext cx="67665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b="1" dirty="0" smtClean="0"/>
              <a:t>Source</a:t>
            </a:r>
            <a:r>
              <a:rPr lang="en-US" sz="1600" dirty="0" smtClean="0"/>
              <a:t>  </a:t>
            </a:r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en-US" sz="1600" dirty="0" smtClean="0"/>
              <a:t> Main agent.</a:t>
            </a:r>
            <a:endParaRPr lang="en-US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b="1" dirty="0" smtClean="0"/>
              <a:t>Queue</a:t>
            </a:r>
            <a:r>
              <a:rPr lang="en-US" sz="1600" dirty="0" smtClean="0"/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en-US" sz="1600" dirty="0">
                <a:sym typeface="Wingdings" panose="05000000000000000000" pitchFamily="2" charset="2"/>
              </a:rPr>
              <a:t>A</a:t>
            </a:r>
            <a:r>
              <a:rPr lang="en-US" sz="1600" dirty="0" smtClean="0"/>
              <a:t> </a:t>
            </a:r>
            <a:r>
              <a:rPr lang="en-US" sz="1600" dirty="0"/>
              <a:t>placeholder for </a:t>
            </a:r>
            <a:r>
              <a:rPr lang="en-US" sz="1600" dirty="0" smtClean="0"/>
              <a:t>agent to </a:t>
            </a:r>
            <a:r>
              <a:rPr lang="en-US" sz="1600" dirty="0"/>
              <a:t>wait for the next </a:t>
            </a:r>
            <a:r>
              <a:rPr lang="en-US" sz="1600" dirty="0" smtClean="0"/>
              <a:t>process.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b="1" dirty="0" smtClean="0"/>
              <a:t>Delay</a:t>
            </a:r>
            <a:r>
              <a:rPr lang="en-US" sz="1600" dirty="0" smtClean="0"/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</a:t>
            </a:r>
            <a:r>
              <a:rPr lang="en-US" sz="1600" dirty="0" smtClean="0"/>
              <a:t> Calls </a:t>
            </a:r>
            <a:r>
              <a:rPr lang="en-US" sz="1600" dirty="0"/>
              <a:t>the </a:t>
            </a:r>
            <a:r>
              <a:rPr lang="en-US" sz="1600" dirty="0" err="1"/>
              <a:t>Pypeline</a:t>
            </a:r>
            <a:r>
              <a:rPr lang="en-US" sz="1600" dirty="0"/>
              <a:t> </a:t>
            </a:r>
            <a:r>
              <a:rPr lang="en-US" sz="1600" dirty="0" smtClean="0"/>
              <a:t>file.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b="1" dirty="0" smtClean="0"/>
              <a:t>Calls</a:t>
            </a:r>
            <a:r>
              <a:rPr lang="en-US" sz="1600" dirty="0" smtClean="0"/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 N</a:t>
            </a:r>
            <a:r>
              <a:rPr lang="en-US" sz="1600" dirty="0" smtClean="0"/>
              <a:t>umber </a:t>
            </a:r>
            <a:r>
              <a:rPr lang="en-US" sz="1600" dirty="0"/>
              <a:t>of Python </a:t>
            </a:r>
            <a:r>
              <a:rPr lang="en-US" sz="1600" dirty="0" smtClean="0"/>
              <a:t>calls.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b="1" dirty="0" smtClean="0"/>
              <a:t>Result</a:t>
            </a:r>
            <a:r>
              <a:rPr lang="en-US" sz="1600" dirty="0" smtClean="0"/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en-US" sz="1600" dirty="0">
                <a:sym typeface="Wingdings" panose="05000000000000000000" pitchFamily="2" charset="2"/>
              </a:rPr>
              <a:t>R</a:t>
            </a:r>
            <a:r>
              <a:rPr lang="en-US" sz="1600" dirty="0" smtClean="0"/>
              <a:t>eturned value.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b="1" dirty="0" smtClean="0"/>
              <a:t>Sink </a:t>
            </a:r>
            <a:r>
              <a:rPr lang="en-US" sz="1600" b="1" dirty="0" smtClean="0">
                <a:sym typeface="Wingdings" panose="05000000000000000000" pitchFamily="2" charset="2"/>
              </a:rPr>
              <a:t> </a:t>
            </a:r>
            <a:r>
              <a:rPr lang="en-US" sz="1600" dirty="0"/>
              <a:t>After finishing the process the agent leaves the </a:t>
            </a:r>
            <a:r>
              <a:rPr lang="en-US" sz="1600" dirty="0" smtClean="0"/>
              <a:t>system.</a:t>
            </a:r>
            <a:endParaRPr lang="en-US" sz="1600" b="1" dirty="0"/>
          </a:p>
        </p:txBody>
      </p:sp>
      <p:sp>
        <p:nvSpPr>
          <p:cNvPr id="10" name="Rectangle 9"/>
          <p:cNvSpPr/>
          <p:nvPr/>
        </p:nvSpPr>
        <p:spPr>
          <a:xfrm>
            <a:off x="217715" y="3727690"/>
            <a:ext cx="458506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smtClean="0"/>
              <a:t>The Python script is </a:t>
            </a:r>
            <a:r>
              <a:rPr lang="en-US" sz="1600" dirty="0"/>
              <a:t>a continuous optimization problem to minimize </a:t>
            </a:r>
            <a:r>
              <a:rPr lang="en-US" sz="1600" dirty="0" smtClean="0"/>
              <a:t>the </a:t>
            </a:r>
            <a:r>
              <a:rPr lang="en-US" sz="1600" b="1" dirty="0" err="1" smtClean="0"/>
              <a:t>basinfunction</a:t>
            </a:r>
            <a:r>
              <a:rPr lang="en-US" sz="1600" dirty="0" smtClean="0"/>
              <a:t> function :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1600" dirty="0" smtClean="0"/>
              <a:t>Decision variable :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1600" dirty="0" smtClean="0"/>
              <a:t>Constant parameters :</a:t>
            </a:r>
          </a:p>
          <a:p>
            <a:pPr algn="just"/>
            <a:r>
              <a:rPr lang="en-GB" sz="1600" dirty="0"/>
              <a:t> </a:t>
            </a:r>
            <a:r>
              <a:rPr lang="en-GB" sz="1600" dirty="0" smtClean="0"/>
              <a:t>      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342" y="4039060"/>
            <a:ext cx="2182767" cy="2529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108" y="4281495"/>
            <a:ext cx="1159717" cy="2466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108" y="4559436"/>
            <a:ext cx="2361499" cy="2040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229" y="3210087"/>
            <a:ext cx="4218285" cy="355647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7715" y="4962237"/>
            <a:ext cx="5752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b="1" dirty="0"/>
              <a:t>Solver</a:t>
            </a:r>
            <a:r>
              <a:rPr lang="en-US" sz="1600" dirty="0"/>
              <a:t> function runs the </a:t>
            </a:r>
            <a:r>
              <a:rPr lang="en-US" sz="1600" b="1" dirty="0" err="1"/>
              <a:t>randomSearch</a:t>
            </a:r>
            <a:r>
              <a:rPr lang="en-US" sz="1600" dirty="0"/>
              <a:t> to minimize the</a:t>
            </a:r>
            <a:r>
              <a:rPr lang="en-US" sz="1600" b="1" dirty="0"/>
              <a:t> </a:t>
            </a:r>
            <a:r>
              <a:rPr lang="en-US" sz="1600" b="1" dirty="0" err="1"/>
              <a:t>basinfunction</a:t>
            </a:r>
            <a:r>
              <a:rPr lang="en-US" sz="1600" b="1" dirty="0"/>
              <a:t> </a:t>
            </a:r>
            <a:r>
              <a:rPr lang="en-US" sz="1600" dirty="0"/>
              <a:t>objective </a:t>
            </a:r>
            <a:r>
              <a:rPr lang="en-US" sz="1600" dirty="0" smtClean="0"/>
              <a:t>function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/>
              <a:t>This algorithm creates a new solution (</a:t>
            </a:r>
            <a:r>
              <a:rPr lang="en-US" sz="1600" b="1" dirty="0" err="1"/>
              <a:t>newsol</a:t>
            </a:r>
            <a:r>
              <a:rPr lang="en-US" sz="1600" dirty="0"/>
              <a:t>) by randomly selecting a value for x in each iteration. Once the search is complete, the best ever found solution (</a:t>
            </a:r>
            <a:r>
              <a:rPr lang="en-US" sz="1600" b="1" dirty="0" err="1"/>
              <a:t>bestSol</a:t>
            </a:r>
            <a:r>
              <a:rPr lang="en-US" sz="1600" dirty="0"/>
              <a:t>) and its corresponding cost (</a:t>
            </a:r>
            <a:r>
              <a:rPr lang="en-US" sz="1600" b="1" dirty="0" err="1"/>
              <a:t>bestCost</a:t>
            </a:r>
            <a:r>
              <a:rPr lang="en-US" sz="1600" dirty="0"/>
              <a:t>) are returned.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0" y="1423744"/>
            <a:ext cx="10972800" cy="506839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dirty="0" smtClean="0"/>
              <a:t>Use Case: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61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ining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ining presentation.potx" id="{7B9FCAFE-DDE5-4198-9987-54DFCAD80598}" vid="{6015A8B0-C387-4E39-945C-0F39E3EB10B6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presentation</Template>
  <TotalTime>954</TotalTime>
  <Words>1654</Words>
  <Application>Microsoft Office PowerPoint</Application>
  <PresentationFormat>Widescreen</PresentationFormat>
  <Paragraphs>198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Courier New</vt:lpstr>
      <vt:lpstr>Georgia</vt:lpstr>
      <vt:lpstr>Wingdings</vt:lpstr>
      <vt:lpstr>Wingdings 2</vt:lpstr>
      <vt:lpstr>Training presentation</vt:lpstr>
      <vt:lpstr>A TUTORIAL ON HOW TO CONNECT PYTHON WITH DIFFERENT SIMULATION SOFTWARE TO DEVELOP RICH SIMHEURISTICS</vt:lpstr>
      <vt:lpstr>Context:</vt:lpstr>
      <vt:lpstr>Introduction</vt:lpstr>
      <vt:lpstr>PowerPoint Presentation</vt:lpstr>
      <vt:lpstr>SIMPY AND PYTHON</vt:lpstr>
      <vt:lpstr>SIMPY AND PYTHON</vt:lpstr>
      <vt:lpstr>CALLING PYTHON FROM ANYLOGIC</vt:lpstr>
      <vt:lpstr>CALLING PYTHON FROM ANYLOGIC</vt:lpstr>
      <vt:lpstr>CALLING PYTHON FROM ANYLOGIC</vt:lpstr>
      <vt:lpstr>CALLING PYTHON FROM ANYLOGIC</vt:lpstr>
      <vt:lpstr>CALLING ANYLOGIC FROM PYTHON</vt:lpstr>
      <vt:lpstr>CALL SIMUL8 FROM PYTHON</vt:lpstr>
      <vt:lpstr>CALL SIMUL8 FROM PYTHON</vt:lpstr>
      <vt:lpstr>CONCLUSIONS</vt:lpstr>
      <vt:lpstr>Thank You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TUTORIAL ON HOW TO CONNECT PYTHON WITH DIFFERENT SIMULATION SOFTWARE TO DEVELOP RICH SIMHEURISTICS</dc:title>
  <dc:creator>Asus</dc:creator>
  <cp:lastModifiedBy>Asus</cp:lastModifiedBy>
  <cp:revision>100</cp:revision>
  <dcterms:created xsi:type="dcterms:W3CDTF">2021-08-15T11:41:19Z</dcterms:created>
  <dcterms:modified xsi:type="dcterms:W3CDTF">2021-08-19T09:49:42Z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